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344" r:id="rId5"/>
    <p:sldId id="333" r:id="rId6"/>
    <p:sldId id="332" r:id="rId7"/>
    <p:sldId id="312" r:id="rId8"/>
    <p:sldId id="315" r:id="rId9"/>
    <p:sldId id="330" r:id="rId10"/>
    <p:sldId id="345" r:id="rId11"/>
    <p:sldId id="349" r:id="rId12"/>
    <p:sldId id="310" r:id="rId13"/>
    <p:sldId id="334" r:id="rId14"/>
    <p:sldId id="319" r:id="rId15"/>
    <p:sldId id="341" r:id="rId16"/>
    <p:sldId id="321" r:id="rId17"/>
    <p:sldId id="331" r:id="rId18"/>
    <p:sldId id="316" r:id="rId19"/>
    <p:sldId id="317" r:id="rId20"/>
    <p:sldId id="326" r:id="rId21"/>
    <p:sldId id="342" r:id="rId22"/>
    <p:sldId id="308" r:id="rId23"/>
    <p:sldId id="335" r:id="rId24"/>
    <p:sldId id="336" r:id="rId25"/>
    <p:sldId id="337" r:id="rId26"/>
    <p:sldId id="350" r:id="rId27"/>
    <p:sldId id="339" r:id="rId28"/>
    <p:sldId id="351" r:id="rId29"/>
    <p:sldId id="340" r:id="rId30"/>
    <p:sldId id="268" r:id="rId31"/>
  </p:sldIdLst>
  <p:sldSz cx="12192000" cy="6858000"/>
  <p:notesSz cx="6858000" cy="9144000"/>
  <p:defaultTextStyle>
    <a:defPPr>
      <a:defRPr lang="en-US"/>
    </a:defPPr>
    <a:lvl1pPr algn="l" rtl="0" fontAlgn="base">
      <a:spcBef>
        <a:spcPct val="0"/>
      </a:spcBef>
      <a:spcAft>
        <a:spcPct val="0"/>
      </a:spcAft>
      <a:defRPr sz="4400" b="1" kern="1200">
        <a:solidFill>
          <a:schemeClr val="tx2"/>
        </a:solidFill>
        <a:latin typeface="Helvetica LT Std" pitchFamily="34" charset="0"/>
        <a:ea typeface="+mn-ea"/>
        <a:cs typeface="+mn-cs"/>
      </a:defRPr>
    </a:lvl1pPr>
    <a:lvl2pPr marL="457200" algn="l" rtl="0" fontAlgn="base">
      <a:spcBef>
        <a:spcPct val="0"/>
      </a:spcBef>
      <a:spcAft>
        <a:spcPct val="0"/>
      </a:spcAft>
      <a:defRPr sz="4400" b="1" kern="1200">
        <a:solidFill>
          <a:schemeClr val="tx2"/>
        </a:solidFill>
        <a:latin typeface="Helvetica LT Std" pitchFamily="34" charset="0"/>
        <a:ea typeface="+mn-ea"/>
        <a:cs typeface="+mn-cs"/>
      </a:defRPr>
    </a:lvl2pPr>
    <a:lvl3pPr marL="914400" algn="l" rtl="0" fontAlgn="base">
      <a:spcBef>
        <a:spcPct val="0"/>
      </a:spcBef>
      <a:spcAft>
        <a:spcPct val="0"/>
      </a:spcAft>
      <a:defRPr sz="4400" b="1" kern="1200">
        <a:solidFill>
          <a:schemeClr val="tx2"/>
        </a:solidFill>
        <a:latin typeface="Helvetica LT Std" pitchFamily="34" charset="0"/>
        <a:ea typeface="+mn-ea"/>
        <a:cs typeface="+mn-cs"/>
      </a:defRPr>
    </a:lvl3pPr>
    <a:lvl4pPr marL="1371600" algn="l" rtl="0" fontAlgn="base">
      <a:spcBef>
        <a:spcPct val="0"/>
      </a:spcBef>
      <a:spcAft>
        <a:spcPct val="0"/>
      </a:spcAft>
      <a:defRPr sz="4400" b="1" kern="1200">
        <a:solidFill>
          <a:schemeClr val="tx2"/>
        </a:solidFill>
        <a:latin typeface="Helvetica LT Std" pitchFamily="34" charset="0"/>
        <a:ea typeface="+mn-ea"/>
        <a:cs typeface="+mn-cs"/>
      </a:defRPr>
    </a:lvl4pPr>
    <a:lvl5pPr marL="1828800" algn="l" rtl="0" fontAlgn="base">
      <a:spcBef>
        <a:spcPct val="0"/>
      </a:spcBef>
      <a:spcAft>
        <a:spcPct val="0"/>
      </a:spcAft>
      <a:defRPr sz="4400" b="1" kern="1200">
        <a:solidFill>
          <a:schemeClr val="tx2"/>
        </a:solidFill>
        <a:latin typeface="Helvetica LT Std" pitchFamily="34" charset="0"/>
        <a:ea typeface="+mn-ea"/>
        <a:cs typeface="+mn-cs"/>
      </a:defRPr>
    </a:lvl5pPr>
    <a:lvl6pPr marL="2286000" algn="l" defTabSz="914400" rtl="0" eaLnBrk="1" latinLnBrk="0" hangingPunct="1">
      <a:defRPr sz="4400" b="1" kern="1200">
        <a:solidFill>
          <a:schemeClr val="tx2"/>
        </a:solidFill>
        <a:latin typeface="Helvetica LT Std" pitchFamily="34" charset="0"/>
        <a:ea typeface="+mn-ea"/>
        <a:cs typeface="+mn-cs"/>
      </a:defRPr>
    </a:lvl6pPr>
    <a:lvl7pPr marL="2743200" algn="l" defTabSz="914400" rtl="0" eaLnBrk="1" latinLnBrk="0" hangingPunct="1">
      <a:defRPr sz="4400" b="1" kern="1200">
        <a:solidFill>
          <a:schemeClr val="tx2"/>
        </a:solidFill>
        <a:latin typeface="Helvetica LT Std" pitchFamily="34" charset="0"/>
        <a:ea typeface="+mn-ea"/>
        <a:cs typeface="+mn-cs"/>
      </a:defRPr>
    </a:lvl7pPr>
    <a:lvl8pPr marL="3200400" algn="l" defTabSz="914400" rtl="0" eaLnBrk="1" latinLnBrk="0" hangingPunct="1">
      <a:defRPr sz="4400" b="1" kern="1200">
        <a:solidFill>
          <a:schemeClr val="tx2"/>
        </a:solidFill>
        <a:latin typeface="Helvetica LT Std" pitchFamily="34" charset="0"/>
        <a:ea typeface="+mn-ea"/>
        <a:cs typeface="+mn-cs"/>
      </a:defRPr>
    </a:lvl8pPr>
    <a:lvl9pPr marL="3657600" algn="l" defTabSz="914400" rtl="0" eaLnBrk="1" latinLnBrk="0" hangingPunct="1">
      <a:defRPr sz="4400" b="1" kern="1200">
        <a:solidFill>
          <a:schemeClr val="tx2"/>
        </a:solidFill>
        <a:latin typeface="Helvetica LT Std" pitchFamily="34" charset="0"/>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32"/>
    <a:srgbClr val="17528C"/>
    <a:srgbClr val="005799"/>
    <a:srgbClr val="F3BA67"/>
    <a:srgbClr val="EC9412"/>
    <a:srgbClr val="D67B19"/>
    <a:srgbClr val="DAF0FC"/>
    <a:srgbClr val="B5E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5B836-0158-43F7-8ACD-50F1205869F1}" v="49" dt="2022-09-20T05:49:31.487"/>
    <p1510:client id="{E91D8D64-229F-4D40-936C-631B95EE259F}" v="151" dt="2022-09-16T12:13:16.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F3745D-6996-4B95-8918-881A1EB7690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7D9235DD-6211-4805-B7A5-31898C6CA481}">
      <dgm:prSet phldrT="[Text]" phldr="0"/>
      <dgm:spPr/>
      <dgm:t>
        <a:bodyPr/>
        <a:lstStyle/>
        <a:p>
          <a:pPr rtl="0"/>
          <a:r>
            <a:rPr lang="sv-SE">
              <a:latin typeface="Helvetica LT Std"/>
            </a:rPr>
            <a:t>Förbättrad arbetsmiljö</a:t>
          </a:r>
          <a:endParaRPr lang="sv-SE"/>
        </a:p>
      </dgm:t>
    </dgm:pt>
    <dgm:pt modelId="{0A86EDC3-82EF-42B8-BC93-9EFBB73A1E47}" type="parTrans" cxnId="{B64D647A-E9E4-4FCB-96D3-50C84B5BE513}">
      <dgm:prSet/>
      <dgm:spPr/>
      <dgm:t>
        <a:bodyPr/>
        <a:lstStyle/>
        <a:p>
          <a:endParaRPr lang="sv-SE"/>
        </a:p>
      </dgm:t>
    </dgm:pt>
    <dgm:pt modelId="{734E13C8-0F39-4013-82A0-E3D425884ED2}" type="sibTrans" cxnId="{B64D647A-E9E4-4FCB-96D3-50C84B5BE513}">
      <dgm:prSet/>
      <dgm:spPr/>
      <dgm:t>
        <a:bodyPr/>
        <a:lstStyle/>
        <a:p>
          <a:endParaRPr lang="sv-SE"/>
        </a:p>
      </dgm:t>
    </dgm:pt>
    <dgm:pt modelId="{347098B0-3225-4DE5-B283-DFF44BA24181}">
      <dgm:prSet phldrT="[Text]" phldr="0"/>
      <dgm:spPr/>
      <dgm:t>
        <a:bodyPr/>
        <a:lstStyle/>
        <a:p>
          <a:pPr rtl="0"/>
          <a:r>
            <a:rPr lang="sv-SE">
              <a:latin typeface="Helvetica LT Std"/>
            </a:rPr>
            <a:t>Effektiviseringar</a:t>
          </a:r>
          <a:endParaRPr lang="sv-SE"/>
        </a:p>
      </dgm:t>
    </dgm:pt>
    <dgm:pt modelId="{EF2E2B2B-7287-4A35-97D3-611AD793997B}" type="parTrans" cxnId="{788CE382-E8AF-498C-8FE7-F53B82EE4CC9}">
      <dgm:prSet/>
      <dgm:spPr/>
      <dgm:t>
        <a:bodyPr/>
        <a:lstStyle/>
        <a:p>
          <a:endParaRPr lang="sv-SE"/>
        </a:p>
      </dgm:t>
    </dgm:pt>
    <dgm:pt modelId="{0F1B6483-AA28-4E40-88F2-A34D486C3CFE}" type="sibTrans" cxnId="{788CE382-E8AF-498C-8FE7-F53B82EE4CC9}">
      <dgm:prSet/>
      <dgm:spPr/>
      <dgm:t>
        <a:bodyPr/>
        <a:lstStyle/>
        <a:p>
          <a:endParaRPr lang="sv-SE"/>
        </a:p>
      </dgm:t>
    </dgm:pt>
    <dgm:pt modelId="{373BA33C-1A8A-4B59-84EE-97E2874DD241}">
      <dgm:prSet phldrT="[Text]" phldr="0"/>
      <dgm:spPr/>
      <dgm:t>
        <a:bodyPr/>
        <a:lstStyle/>
        <a:p>
          <a:pPr rtl="0"/>
          <a:r>
            <a:rPr lang="sv-SE">
              <a:latin typeface="Helvetica LT Std"/>
            </a:rPr>
            <a:t>Vinster för de enskilda personerna tex. ökad delaktighet och upplevelse av gott bemötande</a:t>
          </a:r>
          <a:endParaRPr lang="sv-SE"/>
        </a:p>
      </dgm:t>
    </dgm:pt>
    <dgm:pt modelId="{D3FB3D68-1309-497B-8526-E3F63966CB70}" type="parTrans" cxnId="{E3CFE467-2254-45A2-87D3-F37A591537E3}">
      <dgm:prSet/>
      <dgm:spPr/>
      <dgm:t>
        <a:bodyPr/>
        <a:lstStyle/>
        <a:p>
          <a:endParaRPr lang="sv-SE"/>
        </a:p>
      </dgm:t>
    </dgm:pt>
    <dgm:pt modelId="{D7222806-849A-4A66-8A6C-4532883C28BD}" type="sibTrans" cxnId="{E3CFE467-2254-45A2-87D3-F37A591537E3}">
      <dgm:prSet/>
      <dgm:spPr/>
      <dgm:t>
        <a:bodyPr/>
        <a:lstStyle/>
        <a:p>
          <a:endParaRPr lang="sv-SE"/>
        </a:p>
      </dgm:t>
    </dgm:pt>
    <dgm:pt modelId="{D0030379-5618-494A-B0CB-085298B93442}">
      <dgm:prSet phldrT="[Text]" phldr="0"/>
      <dgm:spPr/>
      <dgm:t>
        <a:bodyPr/>
        <a:lstStyle/>
        <a:p>
          <a:pPr rtl="0"/>
          <a:r>
            <a:rPr lang="sv-SE">
              <a:latin typeface="Helvetica LT Std"/>
            </a:rPr>
            <a:t>Ökad kvalitét</a:t>
          </a:r>
          <a:endParaRPr lang="sv-SE"/>
        </a:p>
      </dgm:t>
    </dgm:pt>
    <dgm:pt modelId="{95745ABF-14AB-4F54-8F01-846D016DD84C}" type="parTrans" cxnId="{20C45411-219C-40A1-81BB-751FE2AD5A9B}">
      <dgm:prSet/>
      <dgm:spPr/>
      <dgm:t>
        <a:bodyPr/>
        <a:lstStyle/>
        <a:p>
          <a:endParaRPr lang="sv-SE"/>
        </a:p>
      </dgm:t>
    </dgm:pt>
    <dgm:pt modelId="{97A5A3FE-804A-4441-9DBE-9D9537333742}" type="sibTrans" cxnId="{20C45411-219C-40A1-81BB-751FE2AD5A9B}">
      <dgm:prSet/>
      <dgm:spPr/>
      <dgm:t>
        <a:bodyPr/>
        <a:lstStyle/>
        <a:p>
          <a:endParaRPr lang="sv-SE"/>
        </a:p>
      </dgm:t>
    </dgm:pt>
    <dgm:pt modelId="{90D356C1-4EFC-470E-A30D-C88D51312077}">
      <dgm:prSet phldr="0"/>
      <dgm:spPr/>
      <dgm:t>
        <a:bodyPr/>
        <a:lstStyle/>
        <a:p>
          <a:pPr rtl="0"/>
          <a:r>
            <a:rPr lang="sv-SE"/>
            <a:t>Jämlik och jämställd service </a:t>
          </a:r>
          <a:endParaRPr lang="sv-SE">
            <a:latin typeface="Helvetica LT Std"/>
          </a:endParaRPr>
        </a:p>
      </dgm:t>
    </dgm:pt>
    <dgm:pt modelId="{1501AB6A-3A61-4794-BDF1-C204918E59BC}" type="parTrans" cxnId="{4713BBA8-E116-4298-AA60-1D3644DEEFC0}">
      <dgm:prSet/>
      <dgm:spPr/>
    </dgm:pt>
    <dgm:pt modelId="{F10D534C-0E39-4C74-9142-5D1424D0150B}" type="sibTrans" cxnId="{4713BBA8-E116-4298-AA60-1D3644DEEFC0}">
      <dgm:prSet/>
      <dgm:spPr/>
    </dgm:pt>
    <dgm:pt modelId="{1384DE78-CC58-430E-97A7-2855C241F6DD}" type="pres">
      <dgm:prSet presAssocID="{09F3745D-6996-4B95-8918-881A1EB76906}" presName="diagram" presStyleCnt="0">
        <dgm:presLayoutVars>
          <dgm:dir/>
          <dgm:resizeHandles val="exact"/>
        </dgm:presLayoutVars>
      </dgm:prSet>
      <dgm:spPr/>
    </dgm:pt>
    <dgm:pt modelId="{84872B88-F1E7-4EC0-8C45-344BD2495EBD}" type="pres">
      <dgm:prSet presAssocID="{7D9235DD-6211-4805-B7A5-31898C6CA481}" presName="node" presStyleLbl="node1" presStyleIdx="0" presStyleCnt="5">
        <dgm:presLayoutVars>
          <dgm:bulletEnabled val="1"/>
        </dgm:presLayoutVars>
      </dgm:prSet>
      <dgm:spPr/>
    </dgm:pt>
    <dgm:pt modelId="{815EA5DC-0043-49EF-9156-DE730C4EAFA8}" type="pres">
      <dgm:prSet presAssocID="{734E13C8-0F39-4013-82A0-E3D425884ED2}" presName="sibTrans" presStyleCnt="0"/>
      <dgm:spPr/>
    </dgm:pt>
    <dgm:pt modelId="{6E6DB703-E3FD-4FE7-90CF-F98338A91A55}" type="pres">
      <dgm:prSet presAssocID="{347098B0-3225-4DE5-B283-DFF44BA24181}" presName="node" presStyleLbl="node1" presStyleIdx="1" presStyleCnt="5">
        <dgm:presLayoutVars>
          <dgm:bulletEnabled val="1"/>
        </dgm:presLayoutVars>
      </dgm:prSet>
      <dgm:spPr/>
    </dgm:pt>
    <dgm:pt modelId="{590E7DA9-8CAF-4B7B-94E1-AAF748D016CD}" type="pres">
      <dgm:prSet presAssocID="{0F1B6483-AA28-4E40-88F2-A34D486C3CFE}" presName="sibTrans" presStyleCnt="0"/>
      <dgm:spPr/>
    </dgm:pt>
    <dgm:pt modelId="{9E27E455-9F1A-4C16-AD10-9F0349834882}" type="pres">
      <dgm:prSet presAssocID="{373BA33C-1A8A-4B59-84EE-97E2874DD241}" presName="node" presStyleLbl="node1" presStyleIdx="2" presStyleCnt="5">
        <dgm:presLayoutVars>
          <dgm:bulletEnabled val="1"/>
        </dgm:presLayoutVars>
      </dgm:prSet>
      <dgm:spPr/>
    </dgm:pt>
    <dgm:pt modelId="{24406513-4B21-4813-A7C0-FAA15629B936}" type="pres">
      <dgm:prSet presAssocID="{D7222806-849A-4A66-8A6C-4532883C28BD}" presName="sibTrans" presStyleCnt="0"/>
      <dgm:spPr/>
    </dgm:pt>
    <dgm:pt modelId="{6D60C7E0-4440-4C08-AE18-6172CBECBC01}" type="pres">
      <dgm:prSet presAssocID="{D0030379-5618-494A-B0CB-085298B93442}" presName="node" presStyleLbl="node1" presStyleIdx="3" presStyleCnt="5">
        <dgm:presLayoutVars>
          <dgm:bulletEnabled val="1"/>
        </dgm:presLayoutVars>
      </dgm:prSet>
      <dgm:spPr/>
    </dgm:pt>
    <dgm:pt modelId="{D2BC8C63-58E4-417A-B6F7-7B552827ED7F}" type="pres">
      <dgm:prSet presAssocID="{97A5A3FE-804A-4441-9DBE-9D9537333742}" presName="sibTrans" presStyleCnt="0"/>
      <dgm:spPr/>
    </dgm:pt>
    <dgm:pt modelId="{21E03273-CC19-4EAB-B363-4E8220E77E8E}" type="pres">
      <dgm:prSet presAssocID="{90D356C1-4EFC-470E-A30D-C88D51312077}" presName="node" presStyleLbl="node1" presStyleIdx="4" presStyleCnt="5">
        <dgm:presLayoutVars>
          <dgm:bulletEnabled val="1"/>
        </dgm:presLayoutVars>
      </dgm:prSet>
      <dgm:spPr/>
    </dgm:pt>
  </dgm:ptLst>
  <dgm:cxnLst>
    <dgm:cxn modelId="{20C45411-219C-40A1-81BB-751FE2AD5A9B}" srcId="{09F3745D-6996-4B95-8918-881A1EB76906}" destId="{D0030379-5618-494A-B0CB-085298B93442}" srcOrd="3" destOrd="0" parTransId="{95745ABF-14AB-4F54-8F01-846D016DD84C}" sibTransId="{97A5A3FE-804A-4441-9DBE-9D9537333742}"/>
    <dgm:cxn modelId="{1DA8BE18-5918-4E9B-8382-DDB8B38F2232}" type="presOf" srcId="{09F3745D-6996-4B95-8918-881A1EB76906}" destId="{1384DE78-CC58-430E-97A7-2855C241F6DD}" srcOrd="0" destOrd="0" presId="urn:microsoft.com/office/officeart/2005/8/layout/default"/>
    <dgm:cxn modelId="{B946CE27-74FC-4382-A67F-F9FE5FC081E9}" type="presOf" srcId="{D0030379-5618-494A-B0CB-085298B93442}" destId="{6D60C7E0-4440-4C08-AE18-6172CBECBC01}" srcOrd="0" destOrd="0" presId="urn:microsoft.com/office/officeart/2005/8/layout/default"/>
    <dgm:cxn modelId="{E3CFE467-2254-45A2-87D3-F37A591537E3}" srcId="{09F3745D-6996-4B95-8918-881A1EB76906}" destId="{373BA33C-1A8A-4B59-84EE-97E2874DD241}" srcOrd="2" destOrd="0" parTransId="{D3FB3D68-1309-497B-8526-E3F63966CB70}" sibTransId="{D7222806-849A-4A66-8A6C-4532883C28BD}"/>
    <dgm:cxn modelId="{B64D647A-E9E4-4FCB-96D3-50C84B5BE513}" srcId="{09F3745D-6996-4B95-8918-881A1EB76906}" destId="{7D9235DD-6211-4805-B7A5-31898C6CA481}" srcOrd="0" destOrd="0" parTransId="{0A86EDC3-82EF-42B8-BC93-9EFBB73A1E47}" sibTransId="{734E13C8-0F39-4013-82A0-E3D425884ED2}"/>
    <dgm:cxn modelId="{D24DE15A-85EF-478F-B0A1-8A379694A424}" type="presOf" srcId="{90D356C1-4EFC-470E-A30D-C88D51312077}" destId="{21E03273-CC19-4EAB-B363-4E8220E77E8E}" srcOrd="0" destOrd="0" presId="urn:microsoft.com/office/officeart/2005/8/layout/default"/>
    <dgm:cxn modelId="{788CE382-E8AF-498C-8FE7-F53B82EE4CC9}" srcId="{09F3745D-6996-4B95-8918-881A1EB76906}" destId="{347098B0-3225-4DE5-B283-DFF44BA24181}" srcOrd="1" destOrd="0" parTransId="{EF2E2B2B-7287-4A35-97D3-611AD793997B}" sibTransId="{0F1B6483-AA28-4E40-88F2-A34D486C3CFE}"/>
    <dgm:cxn modelId="{4713BBA8-E116-4298-AA60-1D3644DEEFC0}" srcId="{09F3745D-6996-4B95-8918-881A1EB76906}" destId="{90D356C1-4EFC-470E-A30D-C88D51312077}" srcOrd="4" destOrd="0" parTransId="{1501AB6A-3A61-4794-BDF1-C204918E59BC}" sibTransId="{F10D534C-0E39-4C74-9142-5D1424D0150B}"/>
    <dgm:cxn modelId="{E9A13CB1-3152-4667-8145-BD7339452757}" type="presOf" srcId="{347098B0-3225-4DE5-B283-DFF44BA24181}" destId="{6E6DB703-E3FD-4FE7-90CF-F98338A91A55}" srcOrd="0" destOrd="0" presId="urn:microsoft.com/office/officeart/2005/8/layout/default"/>
    <dgm:cxn modelId="{0A0FBDB2-07B1-47D3-AD53-EA1046E9C836}" type="presOf" srcId="{7D9235DD-6211-4805-B7A5-31898C6CA481}" destId="{84872B88-F1E7-4EC0-8C45-344BD2495EBD}" srcOrd="0" destOrd="0" presId="urn:microsoft.com/office/officeart/2005/8/layout/default"/>
    <dgm:cxn modelId="{5C4B7CEF-B254-4A5A-9985-F5BE777F4C69}" type="presOf" srcId="{373BA33C-1A8A-4B59-84EE-97E2874DD241}" destId="{9E27E455-9F1A-4C16-AD10-9F0349834882}" srcOrd="0" destOrd="0" presId="urn:microsoft.com/office/officeart/2005/8/layout/default"/>
    <dgm:cxn modelId="{AE3908ED-FDBE-41E1-A144-93368BD5FB89}" type="presParOf" srcId="{1384DE78-CC58-430E-97A7-2855C241F6DD}" destId="{84872B88-F1E7-4EC0-8C45-344BD2495EBD}" srcOrd="0" destOrd="0" presId="urn:microsoft.com/office/officeart/2005/8/layout/default"/>
    <dgm:cxn modelId="{1B932C25-22AD-49D0-BDC2-03628CC09F6B}" type="presParOf" srcId="{1384DE78-CC58-430E-97A7-2855C241F6DD}" destId="{815EA5DC-0043-49EF-9156-DE730C4EAFA8}" srcOrd="1" destOrd="0" presId="urn:microsoft.com/office/officeart/2005/8/layout/default"/>
    <dgm:cxn modelId="{332F6509-7B80-4069-8ECB-60B42B0234ED}" type="presParOf" srcId="{1384DE78-CC58-430E-97A7-2855C241F6DD}" destId="{6E6DB703-E3FD-4FE7-90CF-F98338A91A55}" srcOrd="2" destOrd="0" presId="urn:microsoft.com/office/officeart/2005/8/layout/default"/>
    <dgm:cxn modelId="{D59F3BEC-C967-41D9-BCAD-18B2EDEFF3CF}" type="presParOf" srcId="{1384DE78-CC58-430E-97A7-2855C241F6DD}" destId="{590E7DA9-8CAF-4B7B-94E1-AAF748D016CD}" srcOrd="3" destOrd="0" presId="urn:microsoft.com/office/officeart/2005/8/layout/default"/>
    <dgm:cxn modelId="{CFAEB67B-5F3F-4BD3-B590-16C6B1ED3EEF}" type="presParOf" srcId="{1384DE78-CC58-430E-97A7-2855C241F6DD}" destId="{9E27E455-9F1A-4C16-AD10-9F0349834882}" srcOrd="4" destOrd="0" presId="urn:microsoft.com/office/officeart/2005/8/layout/default"/>
    <dgm:cxn modelId="{FA979243-8CE1-4542-9500-B246FD181FDC}" type="presParOf" srcId="{1384DE78-CC58-430E-97A7-2855C241F6DD}" destId="{24406513-4B21-4813-A7C0-FAA15629B936}" srcOrd="5" destOrd="0" presId="urn:microsoft.com/office/officeart/2005/8/layout/default"/>
    <dgm:cxn modelId="{B5C73820-83E0-4455-A04E-97B4DFF0DBA3}" type="presParOf" srcId="{1384DE78-CC58-430E-97A7-2855C241F6DD}" destId="{6D60C7E0-4440-4C08-AE18-6172CBECBC01}" srcOrd="6" destOrd="0" presId="urn:microsoft.com/office/officeart/2005/8/layout/default"/>
    <dgm:cxn modelId="{E8588476-AF1D-4247-A353-DAD311362AC4}" type="presParOf" srcId="{1384DE78-CC58-430E-97A7-2855C241F6DD}" destId="{D2BC8C63-58E4-417A-B6F7-7B552827ED7F}" srcOrd="7" destOrd="0" presId="urn:microsoft.com/office/officeart/2005/8/layout/default"/>
    <dgm:cxn modelId="{6F0D07FE-5268-4932-97A7-899FE2E42A2A}" type="presParOf" srcId="{1384DE78-CC58-430E-97A7-2855C241F6DD}" destId="{21E03273-CC19-4EAB-B363-4E8220E77E8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C101F-E5AF-4292-BA31-4DA746CE85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C4826759-1A83-4C1C-BFD8-26F7AFA1BD7C}">
      <dgm:prSet phldrT="[Text]" phldr="0"/>
      <dgm:spPr/>
      <dgm:t>
        <a:bodyPr/>
        <a:lstStyle/>
        <a:p>
          <a:r>
            <a:rPr lang="sv-SE">
              <a:latin typeface="Helvetica LT Std"/>
            </a:rPr>
            <a:t>Resurser</a:t>
          </a:r>
          <a:endParaRPr lang="sv-SE"/>
        </a:p>
      </dgm:t>
    </dgm:pt>
    <dgm:pt modelId="{65923517-9CBD-40E4-A917-CB9D2BF2E45E}" type="parTrans" cxnId="{ED7EEECD-45D7-4C45-AD6F-DEC323508737}">
      <dgm:prSet/>
      <dgm:spPr/>
      <dgm:t>
        <a:bodyPr/>
        <a:lstStyle/>
        <a:p>
          <a:endParaRPr lang="sv-SE"/>
        </a:p>
      </dgm:t>
    </dgm:pt>
    <dgm:pt modelId="{78F0E9C2-13F9-4E83-A698-BFC5C0E7C54B}" type="sibTrans" cxnId="{ED7EEECD-45D7-4C45-AD6F-DEC323508737}">
      <dgm:prSet/>
      <dgm:spPr/>
      <dgm:t>
        <a:bodyPr/>
        <a:lstStyle/>
        <a:p>
          <a:endParaRPr lang="sv-SE"/>
        </a:p>
      </dgm:t>
    </dgm:pt>
    <dgm:pt modelId="{EDAE572F-0A3D-4C15-B5DE-48D926F6EAF3}">
      <dgm:prSet phldrT="[Text]" phldr="0"/>
      <dgm:spPr/>
      <dgm:t>
        <a:bodyPr/>
        <a:lstStyle/>
        <a:p>
          <a:pPr rtl="0"/>
          <a:r>
            <a:rPr lang="sv-SE">
              <a:latin typeface="Helvetica LT Std"/>
            </a:rPr>
            <a:t>Lyssna in</a:t>
          </a:r>
          <a:endParaRPr lang="sv-SE"/>
        </a:p>
      </dgm:t>
    </dgm:pt>
    <dgm:pt modelId="{35669A59-93B8-484F-9026-7C0C07715D61}" type="parTrans" cxnId="{FBD61EC5-11C3-4F1D-A0E3-0231F9DF43B2}">
      <dgm:prSet/>
      <dgm:spPr/>
      <dgm:t>
        <a:bodyPr/>
        <a:lstStyle/>
        <a:p>
          <a:endParaRPr lang="sv-SE"/>
        </a:p>
      </dgm:t>
    </dgm:pt>
    <dgm:pt modelId="{58C0B0FF-50D9-43D3-948D-28F4E5F14296}" type="sibTrans" cxnId="{FBD61EC5-11C3-4F1D-A0E3-0231F9DF43B2}">
      <dgm:prSet/>
      <dgm:spPr/>
      <dgm:t>
        <a:bodyPr/>
        <a:lstStyle/>
        <a:p>
          <a:endParaRPr lang="sv-SE"/>
        </a:p>
      </dgm:t>
    </dgm:pt>
    <dgm:pt modelId="{EA74A4EC-3E90-4D4F-BCD0-968FFEF97D3B}">
      <dgm:prSet phldrT="[Text]" phldr="0"/>
      <dgm:spPr/>
      <dgm:t>
        <a:bodyPr/>
        <a:lstStyle/>
        <a:p>
          <a:r>
            <a:rPr lang="sv-SE">
              <a:latin typeface="Helvetica LT Std"/>
            </a:rPr>
            <a:t>Motivation</a:t>
          </a:r>
          <a:endParaRPr lang="sv-SE"/>
        </a:p>
      </dgm:t>
    </dgm:pt>
    <dgm:pt modelId="{A6D497D9-D868-410A-B0A5-F612DF4905AD}" type="parTrans" cxnId="{35D53046-490E-44DE-9482-FAA14F1D6197}">
      <dgm:prSet/>
      <dgm:spPr/>
      <dgm:t>
        <a:bodyPr/>
        <a:lstStyle/>
        <a:p>
          <a:endParaRPr lang="sv-SE"/>
        </a:p>
      </dgm:t>
    </dgm:pt>
    <dgm:pt modelId="{9D7948CF-7186-43C7-B655-E7117FF478D3}" type="sibTrans" cxnId="{35D53046-490E-44DE-9482-FAA14F1D6197}">
      <dgm:prSet/>
      <dgm:spPr/>
      <dgm:t>
        <a:bodyPr/>
        <a:lstStyle/>
        <a:p>
          <a:endParaRPr lang="sv-SE"/>
        </a:p>
      </dgm:t>
    </dgm:pt>
    <dgm:pt modelId="{56746D65-3F4B-42E8-BD83-5C34332C6A1F}">
      <dgm:prSet phldr="0"/>
      <dgm:spPr/>
      <dgm:t>
        <a:bodyPr/>
        <a:lstStyle/>
        <a:p>
          <a:pPr rtl="0"/>
          <a:r>
            <a:rPr lang="sv-SE">
              <a:latin typeface="Helvetica LT Std"/>
            </a:rPr>
            <a:t>Erfarenhet</a:t>
          </a:r>
        </a:p>
      </dgm:t>
    </dgm:pt>
    <dgm:pt modelId="{0BE1B13C-A04C-4279-9386-6646E97D3752}" type="parTrans" cxnId="{609056EB-223F-4150-8921-5CEA698766EC}">
      <dgm:prSet/>
      <dgm:spPr/>
    </dgm:pt>
    <dgm:pt modelId="{98024902-F2C2-4C03-A438-6C2548F80ED2}" type="sibTrans" cxnId="{609056EB-223F-4150-8921-5CEA698766EC}">
      <dgm:prSet/>
      <dgm:spPr/>
    </dgm:pt>
    <dgm:pt modelId="{966C15EA-D724-4210-A9AF-77D8901A274D}">
      <dgm:prSet phldr="0"/>
      <dgm:spPr/>
      <dgm:t>
        <a:bodyPr/>
        <a:lstStyle/>
        <a:p>
          <a:r>
            <a:rPr lang="sv-SE">
              <a:latin typeface="Helvetica LT Std"/>
            </a:rPr>
            <a:t>Vilja</a:t>
          </a:r>
        </a:p>
      </dgm:t>
    </dgm:pt>
    <dgm:pt modelId="{10D28516-A164-4753-9DA9-749F46AEAAD5}" type="parTrans" cxnId="{DADCF9BA-FD31-4F23-A940-AF88339D32A2}">
      <dgm:prSet/>
      <dgm:spPr/>
    </dgm:pt>
    <dgm:pt modelId="{51BF2F0E-0F18-40FB-822D-082CCE023E55}" type="sibTrans" cxnId="{DADCF9BA-FD31-4F23-A940-AF88339D32A2}">
      <dgm:prSet/>
      <dgm:spPr/>
    </dgm:pt>
    <dgm:pt modelId="{C51F7F65-F2A0-4549-9C32-7CE988A45D4F}">
      <dgm:prSet phldr="0"/>
      <dgm:spPr/>
      <dgm:t>
        <a:bodyPr/>
        <a:lstStyle/>
        <a:p>
          <a:pPr rtl="0"/>
          <a:r>
            <a:rPr lang="sv-SE">
              <a:latin typeface="Helvetica LT Std"/>
            </a:rPr>
            <a:t>Värderingar</a:t>
          </a:r>
        </a:p>
      </dgm:t>
    </dgm:pt>
    <dgm:pt modelId="{ED58CCA3-1991-48A5-9C9B-45F878BFD4EF}" type="parTrans" cxnId="{2AF8EC44-F20F-426E-AB09-97C2974935D2}">
      <dgm:prSet/>
      <dgm:spPr/>
    </dgm:pt>
    <dgm:pt modelId="{3AC5A3A9-DF05-47B0-82FA-5A1875DAD8E3}" type="sibTrans" cxnId="{2AF8EC44-F20F-426E-AB09-97C2974935D2}">
      <dgm:prSet/>
      <dgm:spPr/>
    </dgm:pt>
    <dgm:pt modelId="{226D71E6-663C-4CBC-8B9D-EB1E2AD287B9}">
      <dgm:prSet phldr="0"/>
      <dgm:spPr/>
      <dgm:t>
        <a:bodyPr/>
        <a:lstStyle/>
        <a:p>
          <a:pPr rtl="0"/>
          <a:r>
            <a:rPr lang="sv-SE">
              <a:latin typeface="Helvetica LT Std"/>
            </a:rPr>
            <a:t>Socialt nätverk</a:t>
          </a:r>
        </a:p>
      </dgm:t>
    </dgm:pt>
    <dgm:pt modelId="{E0900E66-666F-4606-BECC-4C678854FEEE}" type="parTrans" cxnId="{246A8C68-110D-4EC9-880E-D8E3548006BD}">
      <dgm:prSet/>
      <dgm:spPr/>
    </dgm:pt>
    <dgm:pt modelId="{B8D374BF-9FEB-4F35-BBD7-C8BB3251859A}" type="sibTrans" cxnId="{246A8C68-110D-4EC9-880E-D8E3548006BD}">
      <dgm:prSet/>
      <dgm:spPr/>
    </dgm:pt>
    <dgm:pt modelId="{CDD8786C-73CA-434C-AA79-7D6069CEC540}">
      <dgm:prSet phldr="0"/>
      <dgm:spPr/>
      <dgm:t>
        <a:bodyPr/>
        <a:lstStyle/>
        <a:p>
          <a:r>
            <a:rPr lang="sv-SE">
              <a:latin typeface="Helvetica LT Std"/>
            </a:rPr>
            <a:t>Närmiljö</a:t>
          </a:r>
        </a:p>
      </dgm:t>
    </dgm:pt>
    <dgm:pt modelId="{1CD265B5-BF35-4466-A731-A97B8B23F568}" type="parTrans" cxnId="{DEF12F8E-6E8F-4125-9CFB-E5E9E73F1D29}">
      <dgm:prSet/>
      <dgm:spPr/>
    </dgm:pt>
    <dgm:pt modelId="{76B5D684-9E5C-4FCD-BE5A-7AEBBBFB992E}" type="sibTrans" cxnId="{DEF12F8E-6E8F-4125-9CFB-E5E9E73F1D29}">
      <dgm:prSet/>
      <dgm:spPr/>
    </dgm:pt>
    <dgm:pt modelId="{75AED2A1-4C47-442D-85A5-10AF043DE882}" type="pres">
      <dgm:prSet presAssocID="{CEEC101F-E5AF-4292-BA31-4DA746CE8531}" presName="diagram" presStyleCnt="0">
        <dgm:presLayoutVars>
          <dgm:dir/>
          <dgm:resizeHandles val="exact"/>
        </dgm:presLayoutVars>
      </dgm:prSet>
      <dgm:spPr/>
    </dgm:pt>
    <dgm:pt modelId="{CBC1C0DE-ED7E-4359-B2A1-F19ADCBB8BFF}" type="pres">
      <dgm:prSet presAssocID="{C4826759-1A83-4C1C-BFD8-26F7AFA1BD7C}" presName="node" presStyleLbl="node1" presStyleIdx="0" presStyleCnt="8">
        <dgm:presLayoutVars>
          <dgm:bulletEnabled val="1"/>
        </dgm:presLayoutVars>
      </dgm:prSet>
      <dgm:spPr/>
    </dgm:pt>
    <dgm:pt modelId="{4A90CA75-87F3-4882-B0A2-64DB1D381526}" type="pres">
      <dgm:prSet presAssocID="{78F0E9C2-13F9-4E83-A698-BFC5C0E7C54B}" presName="sibTrans" presStyleCnt="0"/>
      <dgm:spPr/>
    </dgm:pt>
    <dgm:pt modelId="{2097086B-6596-4580-9E1D-23B28361B465}" type="pres">
      <dgm:prSet presAssocID="{56746D65-3F4B-42E8-BD83-5C34332C6A1F}" presName="node" presStyleLbl="node1" presStyleIdx="1" presStyleCnt="8">
        <dgm:presLayoutVars>
          <dgm:bulletEnabled val="1"/>
        </dgm:presLayoutVars>
      </dgm:prSet>
      <dgm:spPr/>
    </dgm:pt>
    <dgm:pt modelId="{23C76C2C-7925-4397-A0FA-F746E7A9909C}" type="pres">
      <dgm:prSet presAssocID="{98024902-F2C2-4C03-A438-6C2548F80ED2}" presName="sibTrans" presStyleCnt="0"/>
      <dgm:spPr/>
    </dgm:pt>
    <dgm:pt modelId="{2B356269-97E0-4E9B-AE6A-2E3686F350F3}" type="pres">
      <dgm:prSet presAssocID="{C51F7F65-F2A0-4549-9C32-7CE988A45D4F}" presName="node" presStyleLbl="node1" presStyleIdx="2" presStyleCnt="8">
        <dgm:presLayoutVars>
          <dgm:bulletEnabled val="1"/>
        </dgm:presLayoutVars>
      </dgm:prSet>
      <dgm:spPr/>
    </dgm:pt>
    <dgm:pt modelId="{23A5C3A5-287C-4060-9039-8994821E0489}" type="pres">
      <dgm:prSet presAssocID="{3AC5A3A9-DF05-47B0-82FA-5A1875DAD8E3}" presName="sibTrans" presStyleCnt="0"/>
      <dgm:spPr/>
    </dgm:pt>
    <dgm:pt modelId="{4A0C9F34-5F03-4905-A09B-37A6FB9631BB}" type="pres">
      <dgm:prSet presAssocID="{EDAE572F-0A3D-4C15-B5DE-48D926F6EAF3}" presName="node" presStyleLbl="node1" presStyleIdx="3" presStyleCnt="8">
        <dgm:presLayoutVars>
          <dgm:bulletEnabled val="1"/>
        </dgm:presLayoutVars>
      </dgm:prSet>
      <dgm:spPr/>
    </dgm:pt>
    <dgm:pt modelId="{4C604233-FE6F-480B-BA62-6FC1956700C5}" type="pres">
      <dgm:prSet presAssocID="{58C0B0FF-50D9-43D3-948D-28F4E5F14296}" presName="sibTrans" presStyleCnt="0"/>
      <dgm:spPr/>
    </dgm:pt>
    <dgm:pt modelId="{F31F82DB-E92A-4368-B162-C07E79D6264D}" type="pres">
      <dgm:prSet presAssocID="{EA74A4EC-3E90-4D4F-BCD0-968FFEF97D3B}" presName="node" presStyleLbl="node1" presStyleIdx="4" presStyleCnt="8">
        <dgm:presLayoutVars>
          <dgm:bulletEnabled val="1"/>
        </dgm:presLayoutVars>
      </dgm:prSet>
      <dgm:spPr/>
    </dgm:pt>
    <dgm:pt modelId="{8A5C2C07-FBD7-4CD3-A59E-2F55604E7311}" type="pres">
      <dgm:prSet presAssocID="{9D7948CF-7186-43C7-B655-E7117FF478D3}" presName="sibTrans" presStyleCnt="0"/>
      <dgm:spPr/>
    </dgm:pt>
    <dgm:pt modelId="{D77671D4-BB9A-4984-A807-8CD59DF267EE}" type="pres">
      <dgm:prSet presAssocID="{966C15EA-D724-4210-A9AF-77D8901A274D}" presName="node" presStyleLbl="node1" presStyleIdx="5" presStyleCnt="8">
        <dgm:presLayoutVars>
          <dgm:bulletEnabled val="1"/>
        </dgm:presLayoutVars>
      </dgm:prSet>
      <dgm:spPr/>
    </dgm:pt>
    <dgm:pt modelId="{4341DB62-0E0B-47D3-9B90-92BE5228E1EC}" type="pres">
      <dgm:prSet presAssocID="{51BF2F0E-0F18-40FB-822D-082CCE023E55}" presName="sibTrans" presStyleCnt="0"/>
      <dgm:spPr/>
    </dgm:pt>
    <dgm:pt modelId="{49AA23C3-2F00-48D2-B57F-11FA119CB86A}" type="pres">
      <dgm:prSet presAssocID="{226D71E6-663C-4CBC-8B9D-EB1E2AD287B9}" presName="node" presStyleLbl="node1" presStyleIdx="6" presStyleCnt="8">
        <dgm:presLayoutVars>
          <dgm:bulletEnabled val="1"/>
        </dgm:presLayoutVars>
      </dgm:prSet>
      <dgm:spPr/>
    </dgm:pt>
    <dgm:pt modelId="{A39C90E7-DF80-4AAD-AF46-C434F27809C8}" type="pres">
      <dgm:prSet presAssocID="{B8D374BF-9FEB-4F35-BBD7-C8BB3251859A}" presName="sibTrans" presStyleCnt="0"/>
      <dgm:spPr/>
    </dgm:pt>
    <dgm:pt modelId="{62A0E09C-93E8-4640-A923-5FD349575FF0}" type="pres">
      <dgm:prSet presAssocID="{CDD8786C-73CA-434C-AA79-7D6069CEC540}" presName="node" presStyleLbl="node1" presStyleIdx="7" presStyleCnt="8">
        <dgm:presLayoutVars>
          <dgm:bulletEnabled val="1"/>
        </dgm:presLayoutVars>
      </dgm:prSet>
      <dgm:spPr/>
    </dgm:pt>
  </dgm:ptLst>
  <dgm:cxnLst>
    <dgm:cxn modelId="{14DDEE09-1CBE-4502-A7A0-FA886A554205}" type="presOf" srcId="{CDD8786C-73CA-434C-AA79-7D6069CEC540}" destId="{62A0E09C-93E8-4640-A923-5FD349575FF0}" srcOrd="0" destOrd="0" presId="urn:microsoft.com/office/officeart/2005/8/layout/default"/>
    <dgm:cxn modelId="{EDAD7725-D387-4811-A268-DC4B67A2752B}" type="presOf" srcId="{56746D65-3F4B-42E8-BD83-5C34332C6A1F}" destId="{2097086B-6596-4580-9E1D-23B28361B465}" srcOrd="0" destOrd="0" presId="urn:microsoft.com/office/officeart/2005/8/layout/default"/>
    <dgm:cxn modelId="{0CA8A434-3467-4539-9253-2199B8EFA008}" type="presOf" srcId="{966C15EA-D724-4210-A9AF-77D8901A274D}" destId="{D77671D4-BB9A-4984-A807-8CD59DF267EE}" srcOrd="0" destOrd="0" presId="urn:microsoft.com/office/officeart/2005/8/layout/default"/>
    <dgm:cxn modelId="{04A6B85E-D133-470A-9810-51245FD4FCD0}" type="presOf" srcId="{C51F7F65-F2A0-4549-9C32-7CE988A45D4F}" destId="{2B356269-97E0-4E9B-AE6A-2E3686F350F3}" srcOrd="0" destOrd="0" presId="urn:microsoft.com/office/officeart/2005/8/layout/default"/>
    <dgm:cxn modelId="{2AF8EC44-F20F-426E-AB09-97C2974935D2}" srcId="{CEEC101F-E5AF-4292-BA31-4DA746CE8531}" destId="{C51F7F65-F2A0-4549-9C32-7CE988A45D4F}" srcOrd="2" destOrd="0" parTransId="{ED58CCA3-1991-48A5-9C9B-45F878BFD4EF}" sibTransId="{3AC5A3A9-DF05-47B0-82FA-5A1875DAD8E3}"/>
    <dgm:cxn modelId="{35D53046-490E-44DE-9482-FAA14F1D6197}" srcId="{CEEC101F-E5AF-4292-BA31-4DA746CE8531}" destId="{EA74A4EC-3E90-4D4F-BCD0-968FFEF97D3B}" srcOrd="4" destOrd="0" parTransId="{A6D497D9-D868-410A-B0A5-F612DF4905AD}" sibTransId="{9D7948CF-7186-43C7-B655-E7117FF478D3}"/>
    <dgm:cxn modelId="{BCA80A67-0688-4F3A-AF90-A13359F079D3}" type="presOf" srcId="{226D71E6-663C-4CBC-8B9D-EB1E2AD287B9}" destId="{49AA23C3-2F00-48D2-B57F-11FA119CB86A}" srcOrd="0" destOrd="0" presId="urn:microsoft.com/office/officeart/2005/8/layout/default"/>
    <dgm:cxn modelId="{246A8C68-110D-4EC9-880E-D8E3548006BD}" srcId="{CEEC101F-E5AF-4292-BA31-4DA746CE8531}" destId="{226D71E6-663C-4CBC-8B9D-EB1E2AD287B9}" srcOrd="6" destOrd="0" parTransId="{E0900E66-666F-4606-BECC-4C678854FEEE}" sibTransId="{B8D374BF-9FEB-4F35-BBD7-C8BB3251859A}"/>
    <dgm:cxn modelId="{23258357-33A7-47C2-A27F-70FDDC7833F4}" type="presOf" srcId="{EDAE572F-0A3D-4C15-B5DE-48D926F6EAF3}" destId="{4A0C9F34-5F03-4905-A09B-37A6FB9631BB}" srcOrd="0" destOrd="0" presId="urn:microsoft.com/office/officeart/2005/8/layout/default"/>
    <dgm:cxn modelId="{1E5C6983-5331-4D32-AB6C-1F4A531EAEE0}" type="presOf" srcId="{EA74A4EC-3E90-4D4F-BCD0-968FFEF97D3B}" destId="{F31F82DB-E92A-4368-B162-C07E79D6264D}" srcOrd="0" destOrd="0" presId="urn:microsoft.com/office/officeart/2005/8/layout/default"/>
    <dgm:cxn modelId="{DEF12F8E-6E8F-4125-9CFB-E5E9E73F1D29}" srcId="{CEEC101F-E5AF-4292-BA31-4DA746CE8531}" destId="{CDD8786C-73CA-434C-AA79-7D6069CEC540}" srcOrd="7" destOrd="0" parTransId="{1CD265B5-BF35-4466-A731-A97B8B23F568}" sibTransId="{76B5D684-9E5C-4FCD-BE5A-7AEBBBFB992E}"/>
    <dgm:cxn modelId="{DADCF9BA-FD31-4F23-A940-AF88339D32A2}" srcId="{CEEC101F-E5AF-4292-BA31-4DA746CE8531}" destId="{966C15EA-D724-4210-A9AF-77D8901A274D}" srcOrd="5" destOrd="0" parTransId="{10D28516-A164-4753-9DA9-749F46AEAAD5}" sibTransId="{51BF2F0E-0F18-40FB-822D-082CCE023E55}"/>
    <dgm:cxn modelId="{FBD61EC5-11C3-4F1D-A0E3-0231F9DF43B2}" srcId="{CEEC101F-E5AF-4292-BA31-4DA746CE8531}" destId="{EDAE572F-0A3D-4C15-B5DE-48D926F6EAF3}" srcOrd="3" destOrd="0" parTransId="{35669A59-93B8-484F-9026-7C0C07715D61}" sibTransId="{58C0B0FF-50D9-43D3-948D-28F4E5F14296}"/>
    <dgm:cxn modelId="{78A15BC9-B4F4-4AF1-AF1B-FC30FF8C9225}" type="presOf" srcId="{C4826759-1A83-4C1C-BFD8-26F7AFA1BD7C}" destId="{CBC1C0DE-ED7E-4359-B2A1-F19ADCBB8BFF}" srcOrd="0" destOrd="0" presId="urn:microsoft.com/office/officeart/2005/8/layout/default"/>
    <dgm:cxn modelId="{ED7EEECD-45D7-4C45-AD6F-DEC323508737}" srcId="{CEEC101F-E5AF-4292-BA31-4DA746CE8531}" destId="{C4826759-1A83-4C1C-BFD8-26F7AFA1BD7C}" srcOrd="0" destOrd="0" parTransId="{65923517-9CBD-40E4-A917-CB9D2BF2E45E}" sibTransId="{78F0E9C2-13F9-4E83-A698-BFC5C0E7C54B}"/>
    <dgm:cxn modelId="{2C5776CF-AF4F-4766-AF67-6BA3F855330D}" type="presOf" srcId="{CEEC101F-E5AF-4292-BA31-4DA746CE8531}" destId="{75AED2A1-4C47-442D-85A5-10AF043DE882}" srcOrd="0" destOrd="0" presId="urn:microsoft.com/office/officeart/2005/8/layout/default"/>
    <dgm:cxn modelId="{609056EB-223F-4150-8921-5CEA698766EC}" srcId="{CEEC101F-E5AF-4292-BA31-4DA746CE8531}" destId="{56746D65-3F4B-42E8-BD83-5C34332C6A1F}" srcOrd="1" destOrd="0" parTransId="{0BE1B13C-A04C-4279-9386-6646E97D3752}" sibTransId="{98024902-F2C2-4C03-A438-6C2548F80ED2}"/>
    <dgm:cxn modelId="{FBADDDB3-DFAC-4BE2-AAB2-8828B458069B}" type="presParOf" srcId="{75AED2A1-4C47-442D-85A5-10AF043DE882}" destId="{CBC1C0DE-ED7E-4359-B2A1-F19ADCBB8BFF}" srcOrd="0" destOrd="0" presId="urn:microsoft.com/office/officeart/2005/8/layout/default"/>
    <dgm:cxn modelId="{A3B0EFE4-7F87-417E-AF0A-F36B6C857EAE}" type="presParOf" srcId="{75AED2A1-4C47-442D-85A5-10AF043DE882}" destId="{4A90CA75-87F3-4882-B0A2-64DB1D381526}" srcOrd="1" destOrd="0" presId="urn:microsoft.com/office/officeart/2005/8/layout/default"/>
    <dgm:cxn modelId="{B5A71DFB-A136-43F3-8666-3BF80F491DAE}" type="presParOf" srcId="{75AED2A1-4C47-442D-85A5-10AF043DE882}" destId="{2097086B-6596-4580-9E1D-23B28361B465}" srcOrd="2" destOrd="0" presId="urn:microsoft.com/office/officeart/2005/8/layout/default"/>
    <dgm:cxn modelId="{32411EDA-F9D2-4D3D-B8C0-165EC38DD4F3}" type="presParOf" srcId="{75AED2A1-4C47-442D-85A5-10AF043DE882}" destId="{23C76C2C-7925-4397-A0FA-F746E7A9909C}" srcOrd="3" destOrd="0" presId="urn:microsoft.com/office/officeart/2005/8/layout/default"/>
    <dgm:cxn modelId="{120D7DA0-307A-49CD-B6CA-91649AA6CD9E}" type="presParOf" srcId="{75AED2A1-4C47-442D-85A5-10AF043DE882}" destId="{2B356269-97E0-4E9B-AE6A-2E3686F350F3}" srcOrd="4" destOrd="0" presId="urn:microsoft.com/office/officeart/2005/8/layout/default"/>
    <dgm:cxn modelId="{AB54F42C-BAF5-4391-890A-BB2FE9DB3CA7}" type="presParOf" srcId="{75AED2A1-4C47-442D-85A5-10AF043DE882}" destId="{23A5C3A5-287C-4060-9039-8994821E0489}" srcOrd="5" destOrd="0" presId="urn:microsoft.com/office/officeart/2005/8/layout/default"/>
    <dgm:cxn modelId="{96AE6078-07A5-4498-A548-CEAFF9EDF2BE}" type="presParOf" srcId="{75AED2A1-4C47-442D-85A5-10AF043DE882}" destId="{4A0C9F34-5F03-4905-A09B-37A6FB9631BB}" srcOrd="6" destOrd="0" presId="urn:microsoft.com/office/officeart/2005/8/layout/default"/>
    <dgm:cxn modelId="{0C3EBF13-B6A4-4810-9C72-D313313B2D7F}" type="presParOf" srcId="{75AED2A1-4C47-442D-85A5-10AF043DE882}" destId="{4C604233-FE6F-480B-BA62-6FC1956700C5}" srcOrd="7" destOrd="0" presId="urn:microsoft.com/office/officeart/2005/8/layout/default"/>
    <dgm:cxn modelId="{74ECE4D6-EF95-41F5-981F-94080221E98B}" type="presParOf" srcId="{75AED2A1-4C47-442D-85A5-10AF043DE882}" destId="{F31F82DB-E92A-4368-B162-C07E79D6264D}" srcOrd="8" destOrd="0" presId="urn:microsoft.com/office/officeart/2005/8/layout/default"/>
    <dgm:cxn modelId="{6FD8194D-7625-48AC-8622-0BC2D6596E87}" type="presParOf" srcId="{75AED2A1-4C47-442D-85A5-10AF043DE882}" destId="{8A5C2C07-FBD7-4CD3-A59E-2F55604E7311}" srcOrd="9" destOrd="0" presId="urn:microsoft.com/office/officeart/2005/8/layout/default"/>
    <dgm:cxn modelId="{4741E146-F7C0-4696-848F-7C2656A2F7BB}" type="presParOf" srcId="{75AED2A1-4C47-442D-85A5-10AF043DE882}" destId="{D77671D4-BB9A-4984-A807-8CD59DF267EE}" srcOrd="10" destOrd="0" presId="urn:microsoft.com/office/officeart/2005/8/layout/default"/>
    <dgm:cxn modelId="{B41CF660-11FB-4703-A94E-ECE3BBABD787}" type="presParOf" srcId="{75AED2A1-4C47-442D-85A5-10AF043DE882}" destId="{4341DB62-0E0B-47D3-9B90-92BE5228E1EC}" srcOrd="11" destOrd="0" presId="urn:microsoft.com/office/officeart/2005/8/layout/default"/>
    <dgm:cxn modelId="{6D0134B3-8DD6-424B-9CE2-E790B19F4709}" type="presParOf" srcId="{75AED2A1-4C47-442D-85A5-10AF043DE882}" destId="{49AA23C3-2F00-48D2-B57F-11FA119CB86A}" srcOrd="12" destOrd="0" presId="urn:microsoft.com/office/officeart/2005/8/layout/default"/>
    <dgm:cxn modelId="{97A1C9BA-C290-41F2-B21B-96D536F832D1}" type="presParOf" srcId="{75AED2A1-4C47-442D-85A5-10AF043DE882}" destId="{A39C90E7-DF80-4AAD-AF46-C434F27809C8}" srcOrd="13" destOrd="0" presId="urn:microsoft.com/office/officeart/2005/8/layout/default"/>
    <dgm:cxn modelId="{AFC8AA0A-3957-43E2-9CE1-C7F3934A11A3}" type="presParOf" srcId="{75AED2A1-4C47-442D-85A5-10AF043DE882}" destId="{62A0E09C-93E8-4640-A923-5FD349575FF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72B88-F1E7-4EC0-8C45-344BD2495EBD}">
      <dsp:nvSpPr>
        <dsp:cNvPr id="0" name=""/>
        <dsp:cNvSpPr/>
      </dsp:nvSpPr>
      <dsp:spPr>
        <a:xfrm>
          <a:off x="0" y="190393"/>
          <a:ext cx="2784689" cy="16708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sv-SE" sz="2200" kern="1200">
              <a:latin typeface="Helvetica LT Std"/>
            </a:rPr>
            <a:t>Förbättrad arbetsmiljö</a:t>
          </a:r>
          <a:endParaRPr lang="sv-SE" sz="2200" kern="1200"/>
        </a:p>
      </dsp:txBody>
      <dsp:txXfrm>
        <a:off x="0" y="190393"/>
        <a:ext cx="2784689" cy="1670813"/>
      </dsp:txXfrm>
    </dsp:sp>
    <dsp:sp modelId="{6E6DB703-E3FD-4FE7-90CF-F98338A91A55}">
      <dsp:nvSpPr>
        <dsp:cNvPr id="0" name=""/>
        <dsp:cNvSpPr/>
      </dsp:nvSpPr>
      <dsp:spPr>
        <a:xfrm>
          <a:off x="3063158" y="190393"/>
          <a:ext cx="2784689" cy="16708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sv-SE" sz="2200" kern="1200">
              <a:latin typeface="Helvetica LT Std"/>
            </a:rPr>
            <a:t>Effektiviseringar</a:t>
          </a:r>
          <a:endParaRPr lang="sv-SE" sz="2200" kern="1200"/>
        </a:p>
      </dsp:txBody>
      <dsp:txXfrm>
        <a:off x="3063158" y="190393"/>
        <a:ext cx="2784689" cy="1670813"/>
      </dsp:txXfrm>
    </dsp:sp>
    <dsp:sp modelId="{9E27E455-9F1A-4C16-AD10-9F0349834882}">
      <dsp:nvSpPr>
        <dsp:cNvPr id="0" name=""/>
        <dsp:cNvSpPr/>
      </dsp:nvSpPr>
      <dsp:spPr>
        <a:xfrm>
          <a:off x="6126317" y="190393"/>
          <a:ext cx="2784689" cy="16708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sv-SE" sz="2200" kern="1200">
              <a:latin typeface="Helvetica LT Std"/>
            </a:rPr>
            <a:t>Vinster för de enskilda personerna tex. ökad delaktighet och upplevelse av gott bemötande</a:t>
          </a:r>
          <a:endParaRPr lang="sv-SE" sz="2200" kern="1200"/>
        </a:p>
      </dsp:txBody>
      <dsp:txXfrm>
        <a:off x="6126317" y="190393"/>
        <a:ext cx="2784689" cy="1670813"/>
      </dsp:txXfrm>
    </dsp:sp>
    <dsp:sp modelId="{6D60C7E0-4440-4C08-AE18-6172CBECBC01}">
      <dsp:nvSpPr>
        <dsp:cNvPr id="0" name=""/>
        <dsp:cNvSpPr/>
      </dsp:nvSpPr>
      <dsp:spPr>
        <a:xfrm>
          <a:off x="1531579" y="2139676"/>
          <a:ext cx="2784689" cy="16708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sv-SE" sz="2200" kern="1200">
              <a:latin typeface="Helvetica LT Std"/>
            </a:rPr>
            <a:t>Ökad kvalitét</a:t>
          </a:r>
          <a:endParaRPr lang="sv-SE" sz="2200" kern="1200"/>
        </a:p>
      </dsp:txBody>
      <dsp:txXfrm>
        <a:off x="1531579" y="2139676"/>
        <a:ext cx="2784689" cy="1670813"/>
      </dsp:txXfrm>
    </dsp:sp>
    <dsp:sp modelId="{21E03273-CC19-4EAB-B363-4E8220E77E8E}">
      <dsp:nvSpPr>
        <dsp:cNvPr id="0" name=""/>
        <dsp:cNvSpPr/>
      </dsp:nvSpPr>
      <dsp:spPr>
        <a:xfrm>
          <a:off x="4594737" y="2139676"/>
          <a:ext cx="2784689" cy="16708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sv-SE" sz="2200" kern="1200"/>
            <a:t>Jämlik och jämställd service </a:t>
          </a:r>
          <a:endParaRPr lang="sv-SE" sz="2200" kern="1200">
            <a:latin typeface="Helvetica LT Std"/>
          </a:endParaRPr>
        </a:p>
      </dsp:txBody>
      <dsp:txXfrm>
        <a:off x="4594737" y="2139676"/>
        <a:ext cx="2784689" cy="1670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1C0DE-ED7E-4359-B2A1-F19ADCBB8BFF}">
      <dsp:nvSpPr>
        <dsp:cNvPr id="0" name=""/>
        <dsp:cNvSpPr/>
      </dsp:nvSpPr>
      <dsp:spPr>
        <a:xfrm>
          <a:off x="0" y="400049"/>
          <a:ext cx="1428749" cy="8572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latin typeface="Helvetica LT Std"/>
            </a:rPr>
            <a:t>Resurser</a:t>
          </a:r>
          <a:endParaRPr lang="sv-SE" sz="1900" kern="1200"/>
        </a:p>
      </dsp:txBody>
      <dsp:txXfrm>
        <a:off x="0" y="400049"/>
        <a:ext cx="1428749" cy="857250"/>
      </dsp:txXfrm>
    </dsp:sp>
    <dsp:sp modelId="{2097086B-6596-4580-9E1D-23B28361B465}">
      <dsp:nvSpPr>
        <dsp:cNvPr id="0" name=""/>
        <dsp:cNvSpPr/>
      </dsp:nvSpPr>
      <dsp:spPr>
        <a:xfrm>
          <a:off x="1571625" y="400049"/>
          <a:ext cx="1428749" cy="8572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sv-SE" sz="1900" kern="1200">
              <a:latin typeface="Helvetica LT Std"/>
            </a:rPr>
            <a:t>Erfarenhet</a:t>
          </a:r>
        </a:p>
      </dsp:txBody>
      <dsp:txXfrm>
        <a:off x="1571625" y="400049"/>
        <a:ext cx="1428749" cy="857250"/>
      </dsp:txXfrm>
    </dsp:sp>
    <dsp:sp modelId="{2B356269-97E0-4E9B-AE6A-2E3686F350F3}">
      <dsp:nvSpPr>
        <dsp:cNvPr id="0" name=""/>
        <dsp:cNvSpPr/>
      </dsp:nvSpPr>
      <dsp:spPr>
        <a:xfrm>
          <a:off x="3143250" y="400049"/>
          <a:ext cx="1428749" cy="8572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sv-SE" sz="1900" kern="1200">
              <a:latin typeface="Helvetica LT Std"/>
            </a:rPr>
            <a:t>Värderingar</a:t>
          </a:r>
        </a:p>
      </dsp:txBody>
      <dsp:txXfrm>
        <a:off x="3143250" y="400049"/>
        <a:ext cx="1428749" cy="857250"/>
      </dsp:txXfrm>
    </dsp:sp>
    <dsp:sp modelId="{4A0C9F34-5F03-4905-A09B-37A6FB9631BB}">
      <dsp:nvSpPr>
        <dsp:cNvPr id="0" name=""/>
        <dsp:cNvSpPr/>
      </dsp:nvSpPr>
      <dsp:spPr>
        <a:xfrm>
          <a:off x="0" y="1400175"/>
          <a:ext cx="1428749" cy="8572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sv-SE" sz="1900" kern="1200">
              <a:latin typeface="Helvetica LT Std"/>
            </a:rPr>
            <a:t>Lyssna in</a:t>
          </a:r>
          <a:endParaRPr lang="sv-SE" sz="1900" kern="1200"/>
        </a:p>
      </dsp:txBody>
      <dsp:txXfrm>
        <a:off x="0" y="1400175"/>
        <a:ext cx="1428749" cy="857250"/>
      </dsp:txXfrm>
    </dsp:sp>
    <dsp:sp modelId="{F31F82DB-E92A-4368-B162-C07E79D6264D}">
      <dsp:nvSpPr>
        <dsp:cNvPr id="0" name=""/>
        <dsp:cNvSpPr/>
      </dsp:nvSpPr>
      <dsp:spPr>
        <a:xfrm>
          <a:off x="1571625" y="1400174"/>
          <a:ext cx="1428749" cy="8572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latin typeface="Helvetica LT Std"/>
            </a:rPr>
            <a:t>Motivation</a:t>
          </a:r>
          <a:endParaRPr lang="sv-SE" sz="1900" kern="1200"/>
        </a:p>
      </dsp:txBody>
      <dsp:txXfrm>
        <a:off x="1571625" y="1400174"/>
        <a:ext cx="1428749" cy="857250"/>
      </dsp:txXfrm>
    </dsp:sp>
    <dsp:sp modelId="{D77671D4-BB9A-4984-A807-8CD59DF267EE}">
      <dsp:nvSpPr>
        <dsp:cNvPr id="0" name=""/>
        <dsp:cNvSpPr/>
      </dsp:nvSpPr>
      <dsp:spPr>
        <a:xfrm>
          <a:off x="3143250" y="1400174"/>
          <a:ext cx="1428749" cy="8572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latin typeface="Helvetica LT Std"/>
            </a:rPr>
            <a:t>Vilja</a:t>
          </a:r>
        </a:p>
      </dsp:txBody>
      <dsp:txXfrm>
        <a:off x="3143250" y="1400174"/>
        <a:ext cx="1428749" cy="857250"/>
      </dsp:txXfrm>
    </dsp:sp>
    <dsp:sp modelId="{49AA23C3-2F00-48D2-B57F-11FA119CB86A}">
      <dsp:nvSpPr>
        <dsp:cNvPr id="0" name=""/>
        <dsp:cNvSpPr/>
      </dsp:nvSpPr>
      <dsp:spPr>
        <a:xfrm>
          <a:off x="785812" y="2400300"/>
          <a:ext cx="1428749" cy="8572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sv-SE" sz="1900" kern="1200">
              <a:latin typeface="Helvetica LT Std"/>
            </a:rPr>
            <a:t>Socialt nätverk</a:t>
          </a:r>
        </a:p>
      </dsp:txBody>
      <dsp:txXfrm>
        <a:off x="785812" y="2400300"/>
        <a:ext cx="1428749" cy="857250"/>
      </dsp:txXfrm>
    </dsp:sp>
    <dsp:sp modelId="{62A0E09C-93E8-4640-A923-5FD349575FF0}">
      <dsp:nvSpPr>
        <dsp:cNvPr id="0" name=""/>
        <dsp:cNvSpPr/>
      </dsp:nvSpPr>
      <dsp:spPr>
        <a:xfrm>
          <a:off x="2357437" y="2400300"/>
          <a:ext cx="1428749" cy="8572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latin typeface="Helvetica LT Std"/>
            </a:rPr>
            <a:t>Närmiljö</a:t>
          </a:r>
        </a:p>
      </dsp:txBody>
      <dsp:txXfrm>
        <a:off x="2357437" y="2400300"/>
        <a:ext cx="1428749" cy="8572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357717-6B38-4834-9B8B-DA53920ACA8B}" type="datetimeFigureOut">
              <a:rPr lang="sv-SE" smtClean="0"/>
              <a:t>2022-09-20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876C9-DD81-4AD9-9A42-886D44E9BD21}" type="slidenum">
              <a:rPr lang="sv-SE" smtClean="0"/>
              <a:t>‹#›</a:t>
            </a:fld>
            <a:endParaRPr lang="sv-SE"/>
          </a:p>
        </p:txBody>
      </p:sp>
    </p:spTree>
    <p:extLst>
      <p:ext uri="{BB962C8B-B14F-4D97-AF65-F5344CB8AC3E}">
        <p14:creationId xmlns:p14="http://schemas.microsoft.com/office/powerpoint/2010/main" val="4025638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kunskapsguiden.se/omraden-och-teman/god-och-nara-vard/personcentrering/att-arbeta-personcentrera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unskapsguiden.se/omraden-och-teman/god-och-nara-vard/personcentrering/att-arbeta-personcentrera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41876C9-DD81-4AD9-9A42-886D44E9BD21}" type="slidenum">
              <a:rPr lang="sv-SE" smtClean="0"/>
              <a:t>1</a:t>
            </a:fld>
            <a:endParaRPr lang="sv-SE"/>
          </a:p>
        </p:txBody>
      </p:sp>
    </p:spTree>
    <p:extLst>
      <p:ext uri="{BB962C8B-B14F-4D97-AF65-F5344CB8AC3E}">
        <p14:creationId xmlns:p14="http://schemas.microsoft.com/office/powerpoint/2010/main" val="1429183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20000"/>
              </a:spcBef>
              <a:spcAft>
                <a:spcPts val="1200"/>
              </a:spcAft>
            </a:pPr>
            <a:r>
              <a:rPr lang="sv-SE"/>
              <a:t>Hur kan vi skapa möjligheter till att bygga en förtroendefull relation?</a:t>
            </a:r>
            <a:endParaRPr lang="en-US"/>
          </a:p>
          <a:p>
            <a:pPr>
              <a:spcBef>
                <a:spcPct val="20000"/>
              </a:spcBef>
              <a:spcAft>
                <a:spcPts val="1200"/>
              </a:spcAft>
            </a:pPr>
            <a:r>
              <a:rPr lang="sv-SE"/>
              <a:t>1. Med personer med eller utan kognitiv funktionsnedsättning, bristande insikt eller nedsatt kommunikationsförmåga.</a:t>
            </a:r>
            <a:endParaRPr lang="en-US">
              <a:ea typeface="Calibri"/>
              <a:cs typeface="Calibri"/>
            </a:endParaRPr>
          </a:p>
          <a:p>
            <a:pPr>
              <a:spcBef>
                <a:spcPct val="20000"/>
              </a:spcBef>
              <a:spcAft>
                <a:spcPts val="1200"/>
              </a:spcAft>
            </a:pPr>
            <a:r>
              <a:rPr lang="sv-SE"/>
              <a:t>Alla personer kan inte alltid på ett bra sätt ge uttryck för sin vilja, sina behov och önskemål. Personer kan även ha svårt för att ta till sig och tolka information, minnas eller ha svårt att koncentrera sig. I de fall där det inte är möjligt att få personens egen berättelse, ska alternativa sätt för att försöka ta reda på personens vilja användas.</a:t>
            </a:r>
            <a:endParaRPr lang="sv-SE">
              <a:ea typeface="Calibri"/>
              <a:cs typeface="Calibri"/>
            </a:endParaRPr>
          </a:p>
          <a:p>
            <a:pPr>
              <a:spcBef>
                <a:spcPct val="20000"/>
              </a:spcBef>
              <a:spcAft>
                <a:spcPts val="1200"/>
              </a:spcAft>
            </a:pPr>
            <a:r>
              <a:rPr lang="sv-SE">
                <a:ea typeface="Calibri"/>
                <a:cs typeface="Calibri"/>
              </a:rPr>
              <a:t>2. Fastän man upplever tidsbrist.</a:t>
            </a:r>
          </a:p>
          <a:p>
            <a:pPr>
              <a:spcBef>
                <a:spcPct val="20000"/>
              </a:spcBef>
              <a:spcAft>
                <a:spcPts val="1200"/>
              </a:spcAft>
            </a:pPr>
            <a:endParaRPr lang="sv-SE" i="1" dirty="0">
              <a:ea typeface="Calibri" panose="020F0502020204030204"/>
              <a:cs typeface="Calibri"/>
            </a:endParaRPr>
          </a:p>
          <a:p>
            <a:pPr>
              <a:spcBef>
                <a:spcPct val="20000"/>
              </a:spcBef>
              <a:spcAft>
                <a:spcPts val="1200"/>
              </a:spcAft>
            </a:pPr>
            <a:r>
              <a:rPr lang="sv-SE" i="1">
                <a:ea typeface="Calibri" panose="020F0502020204030204"/>
                <a:cs typeface="Calibri"/>
              </a:rPr>
              <a:t>Till dig som enhetschef: Du kan jobba med öppna frågor och är det något som kräver svar som du inte kan svara på direkt så be om att få återkomma. </a:t>
            </a:r>
            <a:r>
              <a:rPr lang="sv-SE" i="1" dirty="0">
                <a:ea typeface="Calibri" panose="020F0502020204030204"/>
                <a:cs typeface="Calibri"/>
              </a:rPr>
              <a:t>Du kan också hänvisa till att lyfta frågan med hela teamet för att ta stöd i arbetet. </a:t>
            </a:r>
            <a:r>
              <a:rPr lang="sv-SE" i="1">
                <a:ea typeface="Calibri" panose="020F0502020204030204"/>
                <a:cs typeface="Calibri"/>
              </a:rPr>
              <a:t>Det är också ett förhållningssätt man kan ha när medarbetarna pratar med personen/anhöriga, be om att få återkoppla om man inte kan svara på plats.</a:t>
            </a:r>
            <a:r>
              <a:rPr lang="sv-SE" i="1" dirty="0">
                <a:ea typeface="Calibri" panose="020F0502020204030204"/>
                <a:cs typeface="Calibri"/>
              </a:rPr>
              <a:t> Kom också ihåg att ta med frågor till ert kvalitetsråd för att få stöd från andra och följa upp arbetet.</a:t>
            </a:r>
            <a:endParaRPr lang="sv-SE">
              <a:ea typeface="Calibri" panose="020F0502020204030204"/>
              <a:cs typeface="Calibri"/>
            </a:endParaRPr>
          </a:p>
          <a:p>
            <a:endParaRPr lang="en-US">
              <a:ea typeface="Calibri" panose="020F0502020204030204"/>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10</a:t>
            </a:fld>
            <a:endParaRPr lang="sv-SE"/>
          </a:p>
        </p:txBody>
      </p:sp>
    </p:spTree>
    <p:extLst>
      <p:ext uri="{BB962C8B-B14F-4D97-AF65-F5344CB8AC3E}">
        <p14:creationId xmlns:p14="http://schemas.microsoft.com/office/powerpoint/2010/main" val="25784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r>
              <a:rPr lang="sv-SE" i="1" noProof="0">
                <a:cs typeface="Calibri"/>
              </a:rPr>
              <a:t>Här kan du som enhetschef välja ett alternativ gruppen ska arbeta med utifrån vad som är mest relevant för din grupp. </a:t>
            </a:r>
          </a:p>
          <a:p>
            <a:endParaRPr lang="sv-SE"/>
          </a:p>
          <a:p>
            <a:r>
              <a:rPr lang="sv-SE"/>
              <a:t>Till nästa gång kommer vi att arbeta med en uppgift som vi följer upp vid nästa träff.</a:t>
            </a:r>
          </a:p>
          <a:p>
            <a:endParaRPr lang="sv-SE"/>
          </a:p>
          <a:p>
            <a:pPr marL="228600" indent="-228600">
              <a:buAutoNum type="arabicPeriod"/>
            </a:pPr>
            <a:r>
              <a:rPr lang="sv-SE" i="1"/>
              <a:t>När du ska inhämta underlag för genomförandeplan eller annan planering för personen prova ställa frågan "Vad är viktigt för dig?" Lyssna aktivt! </a:t>
            </a:r>
            <a:r>
              <a:rPr lang="sv-SE"/>
              <a:t>Samtidigt som vi</a:t>
            </a:r>
            <a:r>
              <a:rPr lang="sv-SE" b="1"/>
              <a:t> lyssnar in </a:t>
            </a:r>
            <a:r>
              <a:rPr lang="sv-SE"/>
              <a:t>vad som är viktigt för personen behöver vi förmedla vad vi kan erbjuda, vilket kanske inte alltid överensstämmer med personens önskan. Det kan också handla om att vi inte har resurser för att möta personens önskan. Även att personal och person ser olika på vad som är god hälsa för personen. </a:t>
            </a:r>
          </a:p>
          <a:p>
            <a:pPr marL="228600" indent="-228600">
              <a:buAutoNum type="arabicPeriod"/>
            </a:pPr>
            <a:endParaRPr lang="sv-SE"/>
          </a:p>
          <a:p>
            <a:pPr marL="228600" indent="-228600">
              <a:buAutoNum type="arabicPeriod"/>
            </a:pPr>
            <a:r>
              <a:rPr lang="sv-SE" i="1">
                <a:ea typeface="Calibri"/>
                <a:cs typeface="Calibri"/>
              </a:rPr>
              <a:t>Hur kan personcentreringen lyftas in i planeringen och genomförandet av arbetsuppgifter utifrån din roll? </a:t>
            </a:r>
            <a:r>
              <a:rPr lang="sv-SE">
                <a:ea typeface="Calibri"/>
                <a:cs typeface="Calibri"/>
              </a:rPr>
              <a:t>Alternativet passar både om du arbetar i direkt med personen men även om du inte arbetar brukar-/patient-/klientnära.</a:t>
            </a:r>
          </a:p>
          <a:p>
            <a:pPr marL="228600" indent="-228600">
              <a:buAutoNum type="arabicPeriod"/>
            </a:pPr>
            <a:endParaRPr lang="sv-SE">
              <a:ea typeface="Calibri"/>
              <a:cs typeface="Calibri"/>
            </a:endParaRPr>
          </a:p>
          <a:p>
            <a:pPr marL="228600" indent="-228600">
              <a:buAutoNum type="arabicPeriod"/>
            </a:pPr>
            <a:r>
              <a:rPr lang="sv-SE" i="1">
                <a:ea typeface="Calibri"/>
                <a:cs typeface="Calibri"/>
              </a:rPr>
              <a:t>Hur kan vi ta reda på om vi arbetar personcentrerat?</a:t>
            </a:r>
            <a:endParaRPr lang="sv-SE">
              <a:ea typeface="Calibri"/>
              <a:cs typeface="Calibri"/>
            </a:endParaRPr>
          </a:p>
          <a:p>
            <a:r>
              <a:rPr lang="sv-SE">
                <a:ea typeface="Calibri"/>
                <a:cs typeface="Calibri"/>
              </a:rPr>
              <a:t>Under punkt tre kan enkät fyllas i för att reflektera över olika påståenden om verksamheten man arbetar i, kopplat till personcentrering. Här kan man också fundera över i vilken utsträckning vi fångar in personens upplevelse. </a:t>
            </a:r>
          </a:p>
        </p:txBody>
      </p:sp>
      <p:sp>
        <p:nvSpPr>
          <p:cNvPr id="4" name="Platshållare för bildnummer 3"/>
          <p:cNvSpPr>
            <a:spLocks noGrp="1"/>
          </p:cNvSpPr>
          <p:nvPr>
            <p:ph type="sldNum" sz="quarter" idx="5"/>
          </p:nvPr>
        </p:nvSpPr>
        <p:spPr/>
        <p:txBody>
          <a:bodyPr/>
          <a:lstStyle/>
          <a:p>
            <a:fld id="{B41876C9-DD81-4AD9-9A42-886D44E9BD21}" type="slidenum">
              <a:rPr lang="sv-SE" smtClean="0"/>
              <a:t>11</a:t>
            </a:fld>
            <a:endParaRPr lang="sv-SE"/>
          </a:p>
        </p:txBody>
      </p:sp>
    </p:spTree>
    <p:extLst>
      <p:ext uri="{BB962C8B-B14F-4D97-AF65-F5344CB8AC3E}">
        <p14:creationId xmlns:p14="http://schemas.microsoft.com/office/powerpoint/2010/main" val="101317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41876C9-DD81-4AD9-9A42-886D44E9BD21}" type="slidenum">
              <a:rPr lang="sv-SE" smtClean="0"/>
              <a:t>12</a:t>
            </a:fld>
            <a:endParaRPr lang="sv-SE"/>
          </a:p>
        </p:txBody>
      </p:sp>
    </p:spTree>
    <p:extLst>
      <p:ext uri="{BB962C8B-B14F-4D97-AF65-F5344CB8AC3E}">
        <p14:creationId xmlns:p14="http://schemas.microsoft.com/office/powerpoint/2010/main" val="2474520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080510"/>
          </a:xfrm>
        </p:spPr>
        <p:txBody>
          <a:bodyPr/>
          <a:lstStyle/>
          <a:p>
            <a:r>
              <a:rPr lang="sv-SE" noProof="0">
                <a:cs typeface="Calibri"/>
              </a:rPr>
              <a:t>Repetition från föregående utbildningstillfälle.</a:t>
            </a:r>
          </a:p>
          <a:p>
            <a:endParaRPr lang="en-US"/>
          </a:p>
          <a:p>
            <a:pPr>
              <a:spcBef>
                <a:spcPct val="20000"/>
              </a:spcBef>
              <a:spcAft>
                <a:spcPts val="1200"/>
              </a:spcAft>
            </a:pPr>
            <a:r>
              <a:rPr lang="sv-SE"/>
              <a:t>Personcentrering är ett förhållningssätt där personen har förmågor och behov och är delaktig. Personalen är en resurs i personens hälsoprocess.</a:t>
            </a:r>
          </a:p>
          <a:p>
            <a:pPr>
              <a:spcBef>
                <a:spcPct val="20000"/>
              </a:spcBef>
              <a:spcAft>
                <a:spcPts val="1200"/>
              </a:spcAft>
            </a:pPr>
            <a:r>
              <a:rPr lang="sv-SE">
                <a:ea typeface="Calibri" panose="020F0502020204030204"/>
                <a:cs typeface="Calibri" panose="020F0502020204030204"/>
              </a:rPr>
              <a:t>Att arbeta personcentrerat har visat fördelar inte bara för personen utan även för professionen och samhället med minskade kostnader och mindre belastning på tex sjukvård.</a:t>
            </a:r>
            <a:endParaRPr lang="sv-SE"/>
          </a:p>
          <a:p>
            <a:pPr>
              <a:spcBef>
                <a:spcPct val="20000"/>
              </a:spcBef>
              <a:spcAft>
                <a:spcPts val="1200"/>
              </a:spcAft>
            </a:pPr>
            <a:r>
              <a:rPr lang="sv-SE"/>
              <a:t>I partnerskapet finns det en ömsesidig respekt för varandras kunskap, både personens kunskap om hur det är att leva med sjukdom och ohälsa, och hälso- och sjukvårdspersonalens eller socialtjänstpersonalens kunskap om tillståndet på en generell nivå.</a:t>
            </a:r>
          </a:p>
          <a:p>
            <a:pPr>
              <a:spcBef>
                <a:spcPct val="20000"/>
              </a:spcBef>
              <a:spcAft>
                <a:spcPts val="1200"/>
              </a:spcAft>
            </a:pPr>
            <a:r>
              <a:rPr lang="sv-SE"/>
              <a:t>Frågan ”Vad är viktigt för dig?” bjuder in till en meningsfull dialog och används för att skapa förutsättningar för god hälsa. Den ger även förutsättningar för egenmakt.</a:t>
            </a:r>
            <a:endParaRPr lang="en-US"/>
          </a:p>
        </p:txBody>
      </p:sp>
      <p:sp>
        <p:nvSpPr>
          <p:cNvPr id="4" name="Platshållare för bildnummer 3"/>
          <p:cNvSpPr>
            <a:spLocks noGrp="1"/>
          </p:cNvSpPr>
          <p:nvPr>
            <p:ph type="sldNum" sz="quarter" idx="5"/>
          </p:nvPr>
        </p:nvSpPr>
        <p:spPr/>
        <p:txBody>
          <a:bodyPr/>
          <a:lstStyle/>
          <a:p>
            <a:fld id="{B41876C9-DD81-4AD9-9A42-886D44E9BD21}" type="slidenum">
              <a:rPr lang="sv-SE" smtClean="0"/>
              <a:t>13</a:t>
            </a:fld>
            <a:endParaRPr lang="sv-SE"/>
          </a:p>
        </p:txBody>
      </p:sp>
    </p:spTree>
    <p:extLst>
      <p:ext uri="{BB962C8B-B14F-4D97-AF65-F5344CB8AC3E}">
        <p14:creationId xmlns:p14="http://schemas.microsoft.com/office/powerpoint/2010/main" val="277411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160520"/>
          </a:xfrm>
        </p:spPr>
        <p:txBody>
          <a:bodyPr/>
          <a:lstStyle/>
          <a:p>
            <a:r>
              <a:rPr lang="sv-SE"/>
              <a:t>Diskussion i helgrupp ca 10 min.</a:t>
            </a:r>
            <a:endParaRPr lang="sv-SE">
              <a:ea typeface="Calibri"/>
              <a:cs typeface="Calibri"/>
            </a:endParaRPr>
          </a:p>
          <a:p>
            <a:endParaRPr lang="sv-SE" b="1"/>
          </a:p>
          <a:p>
            <a:pPr>
              <a:spcBef>
                <a:spcPct val="20000"/>
              </a:spcBef>
              <a:spcAft>
                <a:spcPts val="1200"/>
              </a:spcAft>
            </a:pPr>
            <a:r>
              <a:rPr lang="sv-SE"/>
              <a:t>Vad blev resultatet av att arbeta med någon av uppgifterna:</a:t>
            </a:r>
            <a:endParaRPr lang="sv-SE">
              <a:cs typeface="Calibri"/>
            </a:endParaRPr>
          </a:p>
          <a:p>
            <a:pPr>
              <a:spcBef>
                <a:spcPct val="20000"/>
              </a:spcBef>
              <a:spcAft>
                <a:spcPts val="1200"/>
              </a:spcAft>
            </a:pPr>
            <a:r>
              <a:rPr lang="sv-SE"/>
              <a:t> 1. När du ska inhämta underlag för genomförandeplan eller annan planering för personen prova ställa frågan "Vad är viktigt för dig?" Lyssna aktivt!</a:t>
            </a:r>
            <a:endParaRPr lang="sv-SE">
              <a:ea typeface="Calibri"/>
              <a:cs typeface="Calibri"/>
            </a:endParaRPr>
          </a:p>
          <a:p>
            <a:pPr>
              <a:spcBef>
                <a:spcPct val="20000"/>
              </a:spcBef>
              <a:spcAft>
                <a:spcPts val="1200"/>
              </a:spcAft>
            </a:pPr>
            <a:r>
              <a:rPr lang="sv-SE"/>
              <a:t>2. Hur kan personcentreringen lyftas in i planeringen och genomförandet av arbetsuppgifter utifrån din roll? </a:t>
            </a:r>
            <a:endParaRPr lang="en-US"/>
          </a:p>
          <a:p>
            <a:pPr>
              <a:spcBef>
                <a:spcPct val="20000"/>
              </a:spcBef>
              <a:spcAft>
                <a:spcPts val="1200"/>
              </a:spcAft>
            </a:pPr>
            <a:r>
              <a:rPr lang="sv-SE"/>
              <a:t>3. Hur kan vi ta reda på om vi arbetar personcentrerat?</a:t>
            </a:r>
            <a:endParaRPr lang="sv-SE">
              <a:cs typeface="Calibri"/>
            </a:endParaRPr>
          </a:p>
          <a:p>
            <a:pPr>
              <a:spcBef>
                <a:spcPct val="20000"/>
              </a:spcBef>
              <a:spcAft>
                <a:spcPts val="1200"/>
              </a:spcAft>
            </a:pPr>
            <a:r>
              <a:rPr lang="sv-SE"/>
              <a:t>Kan du ge konkreta exempel: Vad fanns det för utmaningar? Vad lyckades bra? Vad hände? Hur upplevde personen det? Hur upplevde du det? </a:t>
            </a:r>
            <a:endParaRPr lang="sv-SE">
              <a:ea typeface="Calibri" panose="020F0502020204030204"/>
              <a:cs typeface="Calibri" panose="020F0502020204030204"/>
            </a:endParaRPr>
          </a:p>
          <a:p>
            <a:pPr>
              <a:spcBef>
                <a:spcPct val="20000"/>
              </a:spcBef>
              <a:spcAft>
                <a:spcPts val="1200"/>
              </a:spcAft>
            </a:pPr>
            <a:r>
              <a:rPr lang="sv-SE"/>
              <a:t>Kunde du skapa förutsättningar för personcentrering i ditt arbete? </a:t>
            </a:r>
          </a:p>
          <a:p>
            <a:pPr>
              <a:spcBef>
                <a:spcPct val="20000"/>
              </a:spcBef>
              <a:spcAft>
                <a:spcPts val="1200"/>
              </a:spcAft>
            </a:pPr>
            <a:r>
              <a:rPr lang="sv-SE" i="1">
                <a:ea typeface="Calibri"/>
                <a:cs typeface="Calibri"/>
              </a:rPr>
              <a:t>Till enhetschef: Dokumentera och sammanställ de konkreta exempel som framkommer i diskussionen för vidare arbete. </a:t>
            </a:r>
          </a:p>
        </p:txBody>
      </p:sp>
      <p:sp>
        <p:nvSpPr>
          <p:cNvPr id="4" name="Platshållare för bildnummer 3"/>
          <p:cNvSpPr>
            <a:spLocks noGrp="1"/>
          </p:cNvSpPr>
          <p:nvPr>
            <p:ph type="sldNum" sz="quarter" idx="5"/>
          </p:nvPr>
        </p:nvSpPr>
        <p:spPr/>
        <p:txBody>
          <a:bodyPr/>
          <a:lstStyle/>
          <a:p>
            <a:fld id="{B41876C9-DD81-4AD9-9A42-886D44E9BD21}" type="slidenum">
              <a:rPr lang="sv-SE" smtClean="0"/>
              <a:t>14</a:t>
            </a:fld>
            <a:endParaRPr lang="sv-SE"/>
          </a:p>
        </p:txBody>
      </p:sp>
    </p:spTree>
    <p:extLst>
      <p:ext uri="{BB962C8B-B14F-4D97-AF65-F5344CB8AC3E}">
        <p14:creationId xmlns:p14="http://schemas.microsoft.com/office/powerpoint/2010/main" val="341405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20000"/>
              </a:spcBef>
              <a:spcAft>
                <a:spcPts val="1200"/>
              </a:spcAft>
            </a:pPr>
            <a:r>
              <a:rPr lang="sv-SE"/>
              <a:t>Ett personcentrerat förhållningssätt bygger på att det skapas en arbetsrelation, arbetsallians, ett partnerskap, mellan personen och personalen. I partnerskapet finns det en ömsesidig respekt för varandras kunskap, både personens kunskap om hur det är att leva i sin situation men också professionens kunskap om personens hälsa. </a:t>
            </a:r>
          </a:p>
          <a:p>
            <a:pPr>
              <a:spcBef>
                <a:spcPct val="20000"/>
              </a:spcBef>
              <a:spcAft>
                <a:spcPts val="1200"/>
              </a:spcAft>
            </a:pPr>
            <a:r>
              <a:rPr lang="sv-SE"/>
              <a:t>Partnerskap är alltså inte endast att vara delaktig utan innebär att personen ses som en jämlike och en självklar partner i sin planering. Personens delaktighet och inflytande bygger på frivillighet. Olika personer har behov av att vara aktiv i olika grad sin planering.</a:t>
            </a:r>
            <a:endParaRPr lang="sv-SE">
              <a:ea typeface="Calibri"/>
              <a:cs typeface="Calibri"/>
            </a:endParaRPr>
          </a:p>
          <a:p>
            <a:pPr>
              <a:spcBef>
                <a:spcPct val="20000"/>
              </a:spcBef>
              <a:spcAft>
                <a:spcPts val="1200"/>
              </a:spcAft>
            </a:pPr>
            <a:r>
              <a:rPr lang="sv-SE">
                <a:hlinkClick r:id="rId3"/>
              </a:rPr>
              <a:t>Att arbeta personcentrerat - Kunskapsguiden</a:t>
            </a:r>
            <a:endParaRPr lang="sv-SE"/>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15</a:t>
            </a:fld>
            <a:endParaRPr lang="sv-SE"/>
          </a:p>
        </p:txBody>
      </p:sp>
    </p:spTree>
    <p:extLst>
      <p:ext uri="{BB962C8B-B14F-4D97-AF65-F5344CB8AC3E}">
        <p14:creationId xmlns:p14="http://schemas.microsoft.com/office/powerpoint/2010/main" val="15244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20000"/>
              </a:spcBef>
              <a:spcAft>
                <a:spcPts val="1200"/>
              </a:spcAft>
            </a:pPr>
            <a:r>
              <a:rPr lang="sv-SE"/>
              <a:t>Samtal i mindre grupper:</a:t>
            </a:r>
          </a:p>
          <a:p>
            <a:pPr>
              <a:spcBef>
                <a:spcPct val="20000"/>
              </a:spcBef>
              <a:spcAft>
                <a:spcPts val="1200"/>
              </a:spcAft>
            </a:pPr>
            <a:r>
              <a:rPr lang="sv-SE"/>
              <a:t>Hur arbetar vi idag kring arbetsallians/partnerskap?</a:t>
            </a:r>
            <a:endParaRPr lang="sv-SE">
              <a:ea typeface="Calibri" panose="020F0502020204030204"/>
              <a:cs typeface="Calibri" panose="020F0502020204030204"/>
            </a:endParaRPr>
          </a:p>
          <a:p>
            <a:pPr>
              <a:spcBef>
                <a:spcPct val="20000"/>
              </a:spcBef>
              <a:spcAft>
                <a:spcPts val="1200"/>
              </a:spcAft>
            </a:pPr>
            <a:r>
              <a:rPr lang="sv-SE"/>
              <a:t>Hur skulle du kunna göra i din yrkesroll för att personen känna sig som en mer jämlik partner? </a:t>
            </a:r>
            <a:endParaRPr lang="sv-SE">
              <a:ea typeface="Calibri" panose="020F0502020204030204"/>
              <a:cs typeface="Calibri" panose="020F0502020204030204"/>
            </a:endParaRPr>
          </a:p>
          <a:p>
            <a:pPr>
              <a:spcBef>
                <a:spcPct val="20000"/>
              </a:spcBef>
              <a:spcAft>
                <a:spcPts val="1200"/>
              </a:spcAft>
            </a:pPr>
            <a:r>
              <a:rPr lang="sv-SE"/>
              <a:t>Diskutera mindre grupper i 5 minuter. Alla i gruppen delger sina tankar. </a:t>
            </a:r>
            <a:endParaRPr lang="sv-SE">
              <a:ea typeface="Calibri" panose="020F0502020204030204"/>
              <a:cs typeface="Calibri" panose="020F0502020204030204"/>
            </a:endParaRPr>
          </a:p>
          <a:p>
            <a:pPr>
              <a:spcBef>
                <a:spcPct val="20000"/>
              </a:spcBef>
              <a:spcAft>
                <a:spcPts val="1200"/>
              </a:spcAft>
            </a:pPr>
            <a:r>
              <a:rPr lang="sv-SE"/>
              <a:t>Presentera för helgrupp.</a:t>
            </a:r>
            <a:endParaRPr lang="sv-SE">
              <a:ea typeface="Calibri" panose="020F0502020204030204"/>
              <a:cs typeface="Calibri" panose="020F0502020204030204"/>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16</a:t>
            </a:fld>
            <a:endParaRPr lang="sv-SE"/>
          </a:p>
        </p:txBody>
      </p:sp>
    </p:spTree>
    <p:extLst>
      <p:ext uri="{BB962C8B-B14F-4D97-AF65-F5344CB8AC3E}">
        <p14:creationId xmlns:p14="http://schemas.microsoft.com/office/powerpoint/2010/main" val="85409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480560"/>
          </a:xfrm>
        </p:spPr>
        <p:txBody>
          <a:bodyPr/>
          <a:lstStyle/>
          <a:p>
            <a:r>
              <a:rPr lang="sv-SE" b="1"/>
              <a:t>Underlätta personens egenmakt och förmedla hopp:</a:t>
            </a:r>
          </a:p>
          <a:p>
            <a:r>
              <a:rPr lang="sv-SE">
                <a:ea typeface="Calibri"/>
                <a:cs typeface="Calibri"/>
              </a:rPr>
              <a:t>Som professionella kan vi ge förutsättningar för egenmakt genom att exempelvis:</a:t>
            </a:r>
          </a:p>
          <a:p>
            <a:pPr marL="342900" indent="-342900">
              <a:buFont typeface="Arial,Sans-Serif"/>
              <a:buChar char="•"/>
            </a:pPr>
            <a:r>
              <a:rPr lang="sv-SE"/>
              <a:t>Informera och bidra med kunskap.</a:t>
            </a:r>
            <a:endParaRPr lang="en-US"/>
          </a:p>
          <a:p>
            <a:pPr marL="342900" indent="-342900">
              <a:buFont typeface="Arial,Sans-Serif"/>
              <a:buChar char="•"/>
            </a:pPr>
            <a:r>
              <a:rPr lang="sv-SE"/>
              <a:t>Uppmuntra och stötta till självständighet och förmedla hopp om att kunna lyckas.</a:t>
            </a:r>
            <a:endParaRPr lang="sv-SE">
              <a:cs typeface="Calibri"/>
            </a:endParaRPr>
          </a:p>
          <a:p>
            <a:pPr marL="342900" indent="-342900">
              <a:buFont typeface="Arial,Sans-Serif"/>
              <a:buChar char="•"/>
            </a:pPr>
            <a:r>
              <a:rPr lang="sv-SE">
                <a:cs typeface="Calibri"/>
              </a:rPr>
              <a:t>Tydliggöra mötesagenda/struktur.</a:t>
            </a:r>
          </a:p>
          <a:p>
            <a:pPr marL="342900" indent="-342900">
              <a:buFont typeface="Arial,Sans-Serif"/>
              <a:buChar char="•"/>
            </a:pPr>
            <a:endParaRPr lang="sv-SE"/>
          </a:p>
          <a:p>
            <a:r>
              <a:rPr lang="sv-SE" b="1"/>
              <a:t>Delat beslutsfattande</a:t>
            </a:r>
            <a:endParaRPr lang="sv-SE" b="1">
              <a:ea typeface="Calibri"/>
              <a:cs typeface="Calibri"/>
            </a:endParaRPr>
          </a:p>
          <a:p>
            <a:r>
              <a:rPr lang="sv-SE"/>
              <a:t>Som professionella kan vi ge förutsättningar för beslutsfattande genom att:</a:t>
            </a:r>
            <a:endParaRPr lang="sv-SE">
              <a:ea typeface="Calibri" panose="020F0502020204030204"/>
              <a:cs typeface="Calibri" panose="020F0502020204030204"/>
            </a:endParaRPr>
          </a:p>
          <a:p>
            <a:pPr marL="342900" indent="-342900">
              <a:buFont typeface="Arial,Sans-Serif"/>
              <a:buChar char="•"/>
            </a:pPr>
            <a:r>
              <a:rPr lang="sv-SE"/>
              <a:t>Använda personalens professionella kunskap och personens individuella kunskap vid planering/beslut om lämpliga insatser.</a:t>
            </a:r>
          </a:p>
          <a:p>
            <a:pPr marL="342900" indent="-342900">
              <a:buFont typeface="Arial,Sans-Serif"/>
              <a:buChar char="•"/>
            </a:pPr>
            <a:endParaRPr lang="en-US"/>
          </a:p>
          <a:p>
            <a:r>
              <a:rPr lang="sv-SE" b="1"/>
              <a:t>Mål och planering tillsammans</a:t>
            </a:r>
            <a:endParaRPr lang="sv-SE" b="1">
              <a:ea typeface="Calibri"/>
              <a:cs typeface="Calibri"/>
            </a:endParaRPr>
          </a:p>
          <a:p>
            <a:r>
              <a:rPr lang="sv-SE"/>
              <a:t>Som professionella kan vi ge förutsättningar för ökad delaktighet för att sätta mål och upprätta planering genom att:</a:t>
            </a:r>
            <a:endParaRPr lang="sv-SE">
              <a:ea typeface="Calibri" panose="020F0502020204030204"/>
              <a:cs typeface="Calibri" panose="020F0502020204030204"/>
            </a:endParaRPr>
          </a:p>
          <a:p>
            <a:pPr marL="342900" indent="-342900">
              <a:buFont typeface="Arial,Sans-Serif"/>
              <a:buChar char="•"/>
            </a:pPr>
            <a:r>
              <a:rPr lang="sv-SE"/>
              <a:t>Tillsammans sätta realistiska mål och planera stödet och insatserna. </a:t>
            </a:r>
            <a:endParaRPr lang="en-US"/>
          </a:p>
          <a:p>
            <a:pPr marL="342900" indent="-342900">
              <a:buFont typeface="Arial,Sans-Serif"/>
              <a:buChar char="•"/>
            </a:pPr>
            <a:r>
              <a:rPr lang="sv-SE"/>
              <a:t>Tydliggöra ansvarsfördelning.</a:t>
            </a:r>
            <a:endParaRPr lang="en-US"/>
          </a:p>
          <a:p>
            <a:pPr marL="342900" indent="-342900">
              <a:buFont typeface="Arial,Sans-Serif"/>
              <a:buChar char="•"/>
            </a:pPr>
            <a:endParaRPr lang="sv-SE">
              <a:ea typeface="Calibri"/>
              <a:cs typeface="Calibri"/>
            </a:endParaRPr>
          </a:p>
          <a:p>
            <a:r>
              <a:rPr lang="sv-SE"/>
              <a:t>Utifrån behov behöver vi </a:t>
            </a:r>
            <a:r>
              <a:rPr lang="sv-SE" b="1"/>
              <a:t>samordna och samverka med flera aktörer</a:t>
            </a:r>
            <a:r>
              <a:rPr lang="sv-SE"/>
              <a:t> för personens bästa.</a:t>
            </a:r>
            <a:endParaRPr lang="sv-SE">
              <a:ea typeface="Calibri"/>
              <a:cs typeface="Calibri"/>
            </a:endParaRPr>
          </a:p>
          <a:p>
            <a:endParaRPr lang="sv-SE">
              <a:cs typeface="Calibri" panose="020F0502020204030204"/>
            </a:endParaRPr>
          </a:p>
          <a:p>
            <a:endParaRPr lang="sv-SE">
              <a:ea typeface="Calibri"/>
              <a:cs typeface="Calibri" panose="020F0502020204030204"/>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17</a:t>
            </a:fld>
            <a:endParaRPr lang="sv-SE"/>
          </a:p>
        </p:txBody>
      </p:sp>
    </p:spTree>
    <p:extLst>
      <p:ext uri="{BB962C8B-B14F-4D97-AF65-F5344CB8AC3E}">
        <p14:creationId xmlns:p14="http://schemas.microsoft.com/office/powerpoint/2010/main" val="4138072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Diskutera i 5 minuter och delge era tankar.</a:t>
            </a:r>
          </a:p>
          <a:p>
            <a:endParaRPr lang="sv-SE">
              <a:ea typeface="Calibri"/>
              <a:cs typeface="Calibri"/>
            </a:endParaRPr>
          </a:p>
          <a:p>
            <a:r>
              <a:rPr lang="sv-SE"/>
              <a:t>Hur kan personcentreringen synliggöras i dokumentationen i exempelvis dokumentationen i exempelvis genomförandeplan, daganteckning, intervjufrågor, uppföljningsanteckningar, samordnad individuell planering, enkät, livshjulet, utredning,  livsberättelse, välkomstsamtal, vårdplan, </a:t>
            </a:r>
            <a:r>
              <a:rPr lang="sv-SE" err="1"/>
              <a:t>rehabplan</a:t>
            </a:r>
            <a:r>
              <a:rPr lang="sv-SE"/>
              <a:t>, rutindokument </a:t>
            </a:r>
            <a:r>
              <a:rPr lang="sv-SE" err="1"/>
              <a:t>etc</a:t>
            </a:r>
            <a:r>
              <a:rPr lang="sv-SE"/>
              <a:t>? </a:t>
            </a:r>
          </a:p>
          <a:p>
            <a:endParaRPr lang="sv-SE"/>
          </a:p>
          <a:p>
            <a:r>
              <a:rPr lang="sv-SE"/>
              <a:t>Viktigt att fundera på, hur ofta behöver information uppdateras för att se vad som är viktigt för personen nu?</a:t>
            </a:r>
          </a:p>
          <a:p>
            <a:endParaRPr lang="sv-SE">
              <a:ea typeface="Calibri"/>
              <a:cs typeface="Calibri"/>
            </a:endParaRPr>
          </a:p>
          <a:p>
            <a:r>
              <a:rPr lang="sv-SE" b="1"/>
              <a:t>Om verksamheten inte för dokumentation. Diskutera hur personcentrering kan synliggöras i kommunikationen på olika sätt i verksamheten. </a:t>
            </a:r>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18</a:t>
            </a:fld>
            <a:endParaRPr lang="sv-SE"/>
          </a:p>
        </p:txBody>
      </p:sp>
    </p:spTree>
    <p:extLst>
      <p:ext uri="{BB962C8B-B14F-4D97-AF65-F5344CB8AC3E}">
        <p14:creationId xmlns:p14="http://schemas.microsoft.com/office/powerpoint/2010/main" val="2004365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20000"/>
              </a:spcBef>
              <a:spcAft>
                <a:spcPts val="1200"/>
              </a:spcAft>
            </a:pPr>
            <a:r>
              <a:rPr lang="sv-SE"/>
              <a:t>Välj en av två frågeställningar att jobba med till nästa gång. </a:t>
            </a:r>
          </a:p>
          <a:p>
            <a:pPr>
              <a:spcBef>
                <a:spcPct val="20000"/>
              </a:spcBef>
              <a:spcAft>
                <a:spcPts val="1200"/>
              </a:spcAft>
            </a:pPr>
            <a:r>
              <a:rPr lang="sv-SE"/>
              <a:t>1. I samband med dokumentation i din yrkesfunktion prova att anpassa dokumentationen så att den får ett personcentrerat perspektiv. </a:t>
            </a:r>
            <a:endParaRPr lang="sv-SE">
              <a:ea typeface="Calibri" panose="020F0502020204030204"/>
              <a:cs typeface="Calibri" panose="020F0502020204030204"/>
            </a:endParaRPr>
          </a:p>
          <a:p>
            <a:pPr>
              <a:spcBef>
                <a:spcPct val="20000"/>
              </a:spcBef>
              <a:spcAft>
                <a:spcPts val="1200"/>
              </a:spcAft>
            </a:pPr>
            <a:r>
              <a:rPr lang="sv-SE"/>
              <a:t>Exempelvis hur kan personcentrering synliggöras i en anamnes, en enkät, en samordnad individuell plan, en utredning, en vårdplan/</a:t>
            </a:r>
            <a:r>
              <a:rPr lang="sv-SE" err="1"/>
              <a:t>rehabplan</a:t>
            </a:r>
            <a:r>
              <a:rPr lang="sv-SE"/>
              <a:t>, en genomförandeplan, ett styrdokument, instruktion eller rutin mm.</a:t>
            </a:r>
            <a:endParaRPr lang="sv-SE">
              <a:ea typeface="Calibri"/>
              <a:cs typeface="Calibri"/>
            </a:endParaRPr>
          </a:p>
          <a:p>
            <a:pPr>
              <a:spcBef>
                <a:spcPct val="20000"/>
              </a:spcBef>
              <a:spcAft>
                <a:spcPts val="1200"/>
              </a:spcAft>
            </a:pPr>
            <a:r>
              <a:rPr lang="sv-SE"/>
              <a:t>Alternativt</a:t>
            </a:r>
            <a:endParaRPr lang="sv-SE">
              <a:ea typeface="Calibri"/>
              <a:cs typeface="Calibri"/>
            </a:endParaRPr>
          </a:p>
          <a:p>
            <a:pPr>
              <a:spcBef>
                <a:spcPct val="20000"/>
              </a:spcBef>
              <a:spcAft>
                <a:spcPts val="1200"/>
              </a:spcAft>
            </a:pPr>
            <a:r>
              <a:rPr lang="sv-SE"/>
              <a:t>2. Hur kan personalens förutsättningar att arbeta personcentrerat främjas på olika sätt?</a:t>
            </a:r>
            <a:endParaRPr lang="sv-SE">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19</a:t>
            </a:fld>
            <a:endParaRPr lang="sv-SE"/>
          </a:p>
        </p:txBody>
      </p:sp>
    </p:spTree>
    <p:extLst>
      <p:ext uri="{BB962C8B-B14F-4D97-AF65-F5344CB8AC3E}">
        <p14:creationId xmlns:p14="http://schemas.microsoft.com/office/powerpoint/2010/main" val="94322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2</a:t>
            </a:fld>
            <a:endParaRPr lang="sv-SE"/>
          </a:p>
        </p:txBody>
      </p:sp>
    </p:spTree>
    <p:extLst>
      <p:ext uri="{BB962C8B-B14F-4D97-AF65-F5344CB8AC3E}">
        <p14:creationId xmlns:p14="http://schemas.microsoft.com/office/powerpoint/2010/main" val="134778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41876C9-DD81-4AD9-9A42-886D44E9BD21}" type="slidenum">
              <a:rPr lang="sv-SE" smtClean="0"/>
              <a:t>20</a:t>
            </a:fld>
            <a:endParaRPr lang="sv-SE"/>
          </a:p>
        </p:txBody>
      </p:sp>
    </p:spTree>
    <p:extLst>
      <p:ext uri="{BB962C8B-B14F-4D97-AF65-F5344CB8AC3E}">
        <p14:creationId xmlns:p14="http://schemas.microsoft.com/office/powerpoint/2010/main" val="3483404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Ett personcentrerat förhållningssätt bygger på att det skapas en arbetsrelation, en arbetsallians, ett partnerskap, mellan personen och personalen. I partnerskapet finns det en ömsesidig respekt för varandras kunskap, både personens kunskap om hur det är att leva i sin situation och personalens professionella kunskap.</a:t>
            </a:r>
            <a:endParaRPr lang="sv-SE">
              <a:cs typeface="Calibri"/>
            </a:endParaRPr>
          </a:p>
          <a:p>
            <a:endParaRPr lang="sv-SE">
              <a:ea typeface="Calibri"/>
              <a:cs typeface="Calibri"/>
            </a:endParaRPr>
          </a:p>
          <a:p>
            <a:r>
              <a:rPr lang="sv-SE"/>
              <a:t>Partnerskap är alltså inte endast att vara delaktig utan innebär att personen ses som en jämlike och en självklar partner i planeringen. Personens delaktighet och inflytande bygger på frivillighet. Olika personer har behov av att vara aktiv i sin planering.</a:t>
            </a:r>
            <a:endParaRPr lang="sv-SE">
              <a:ea typeface="Calibri"/>
              <a:cs typeface="Calibri"/>
            </a:endParaRPr>
          </a:p>
          <a:p>
            <a:endParaRPr lang="sv-SE">
              <a:ea typeface="Calibri"/>
              <a:cs typeface="Calibri"/>
            </a:endParaRPr>
          </a:p>
          <a:p>
            <a:pPr>
              <a:spcBef>
                <a:spcPct val="20000"/>
              </a:spcBef>
              <a:spcAft>
                <a:spcPts val="1200"/>
              </a:spcAft>
            </a:pPr>
            <a:r>
              <a:rPr lang="sv-SE">
                <a:ea typeface="Calibri"/>
                <a:cs typeface="Calibri"/>
              </a:rPr>
              <a:t>Medskapande bygger på att ge förutsättningar för egenmakt, </a:t>
            </a:r>
            <a:r>
              <a:rPr lang="sv-SE"/>
              <a:t>delat beslutsfattande och ökad delaktighet för att sätta mål och upprätta planering. Även att vi samordnar och samverkar med andra aktörer vid behov.</a:t>
            </a:r>
            <a:endParaRPr lang="sv-SE">
              <a:ea typeface="Calibri"/>
              <a:cs typeface="Calibri"/>
            </a:endParaRPr>
          </a:p>
          <a:p>
            <a:endParaRPr lang="sv-SE">
              <a:ea typeface="Calibri"/>
              <a:cs typeface="Calibri"/>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21</a:t>
            </a:fld>
            <a:endParaRPr lang="sv-SE"/>
          </a:p>
        </p:txBody>
      </p:sp>
    </p:spTree>
    <p:extLst>
      <p:ext uri="{BB962C8B-B14F-4D97-AF65-F5344CB8AC3E}">
        <p14:creationId xmlns:p14="http://schemas.microsoft.com/office/powerpoint/2010/main" val="1788794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20000"/>
              </a:spcBef>
              <a:spcAft>
                <a:spcPts val="1200"/>
              </a:spcAft>
            </a:pPr>
            <a:r>
              <a:rPr lang="sv-SE"/>
              <a:t>Uppföljning uppgift:</a:t>
            </a:r>
            <a:endParaRPr lang="en-US"/>
          </a:p>
          <a:p>
            <a:pPr>
              <a:spcBef>
                <a:spcPct val="20000"/>
              </a:spcBef>
              <a:spcAft>
                <a:spcPts val="1200"/>
              </a:spcAft>
            </a:pPr>
            <a:r>
              <a:rPr lang="sv-SE"/>
              <a:t>Vad blev resultatet av att anpassa dokumentationen så att den får ett mer personcentrerat perspektiv?</a:t>
            </a:r>
            <a:endParaRPr lang="en-US">
              <a:ea typeface="Calibri"/>
              <a:cs typeface="Calibri"/>
            </a:endParaRPr>
          </a:p>
          <a:p>
            <a:pPr>
              <a:spcBef>
                <a:spcPct val="20000"/>
              </a:spcBef>
              <a:spcAft>
                <a:spcPts val="1200"/>
              </a:spcAft>
            </a:pPr>
            <a:r>
              <a:rPr lang="sv-SE"/>
              <a:t>Vad blev skillnaden, hinder/möjligheter? Ge konkreta exempel.</a:t>
            </a:r>
            <a:endParaRPr lang="en-US"/>
          </a:p>
          <a:p>
            <a:pPr>
              <a:spcBef>
                <a:spcPct val="20000"/>
              </a:spcBef>
              <a:spcAft>
                <a:spcPts val="1200"/>
              </a:spcAft>
            </a:pPr>
            <a:r>
              <a:rPr lang="sv-SE"/>
              <a:t>Förslag på hur man kan ge förutsättningar att arbeta personcentrerat? Ge konkreta exempel.</a:t>
            </a:r>
            <a:endParaRPr lang="en-US"/>
          </a:p>
          <a:p>
            <a:pPr>
              <a:spcBef>
                <a:spcPct val="20000"/>
              </a:spcBef>
              <a:spcAft>
                <a:spcPts val="1200"/>
              </a:spcAft>
            </a:pPr>
            <a:r>
              <a:rPr lang="sv-SE">
                <a:ea typeface="Calibri"/>
                <a:cs typeface="Calibri"/>
              </a:rPr>
              <a:t>Delge i helgrupp.</a:t>
            </a:r>
          </a:p>
          <a:p>
            <a:endParaRPr lang="en-US">
              <a:ea typeface="Calibri" panose="020F0502020204030204"/>
              <a:cs typeface="Calibri"/>
            </a:endParaRPr>
          </a:p>
          <a:p>
            <a:endParaRPr lang="en-US">
              <a:ea typeface="Calibri" panose="020F0502020204030204"/>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22</a:t>
            </a:fld>
            <a:endParaRPr lang="sv-SE"/>
          </a:p>
        </p:txBody>
      </p:sp>
    </p:spTree>
    <p:extLst>
      <p:ext uri="{BB962C8B-B14F-4D97-AF65-F5344CB8AC3E}">
        <p14:creationId xmlns:p14="http://schemas.microsoft.com/office/powerpoint/2010/main" val="1961359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491990"/>
          </a:xfrm>
        </p:spPr>
        <p:txBody>
          <a:bodyPr/>
          <a:lstStyle/>
          <a:p>
            <a:r>
              <a:rPr lang="en-US"/>
              <a:t>OB</a:t>
            </a:r>
            <a:r>
              <a:rPr lang="sv-SE" noProof="0"/>
              <a:t>S! Mycket viktigt att ni genomför I utbildningen.</a:t>
            </a:r>
          </a:p>
          <a:p>
            <a:r>
              <a:rPr lang="sv-SE" noProof="0"/>
              <a:t>Använd post-it lappar som personalen får skriva sina individuella förslag på kring det fortsatt arbete som sätts upp på en yta och som enhetschef går igenom I grupp samt samlar in efteråt  för fortsatt arbete. Tillsammans beslutar gruppen hur ni arbetar vidare med personcentrering. </a:t>
            </a:r>
            <a:endParaRPr lang="sv-SE" i="1" noProof="0"/>
          </a:p>
          <a:p>
            <a:endParaRPr lang="sv-SE" i="1" noProof="0"/>
          </a:p>
          <a:p>
            <a:r>
              <a:rPr lang="en-US" i="1" err="1"/>
              <a:t>Ti</a:t>
            </a:r>
            <a:r>
              <a:rPr lang="sv-SE" i="1" noProof="0" err="1"/>
              <a:t>ll</a:t>
            </a:r>
            <a:r>
              <a:rPr lang="sv-SE" i="1" noProof="0"/>
              <a:t> enhetschef: Det är viktigt att du som chef förbereder dig innan utbildningen och berättar vilka styrkor du ser I arbetsgruppen och vilka möjligheter ni har till utveckling. </a:t>
            </a:r>
            <a:endParaRPr lang="sv-SE" i="1" noProof="0">
              <a:ea typeface="Calibri"/>
              <a:cs typeface="Calibri"/>
            </a:endParaRPr>
          </a:p>
          <a:p>
            <a:endParaRPr lang="sv-SE" b="1"/>
          </a:p>
          <a:p>
            <a:r>
              <a:rPr lang="sv-SE">
                <a:cs typeface="Calibri"/>
              </a:rPr>
              <a:t>Arbeta med en fråga i taget:</a:t>
            </a:r>
            <a:endParaRPr lang="sv-SE"/>
          </a:p>
          <a:p>
            <a:r>
              <a:rPr lang="sv-SE" b="1"/>
              <a:t>Vilka utmaningar och möjligheter ser du att vi har i verksamheten för att arbeta personcentrerat? </a:t>
            </a:r>
            <a:r>
              <a:rPr lang="sv-SE"/>
              <a:t>Vad gör vi bra idag och vad behöver vi förändra? Ge konkreta förslag.</a:t>
            </a:r>
            <a:endParaRPr lang="sv-SE">
              <a:cs typeface="Calibri"/>
            </a:endParaRPr>
          </a:p>
          <a:p>
            <a:endParaRPr lang="sv-SE"/>
          </a:p>
          <a:p>
            <a:r>
              <a:rPr lang="sv-SE" b="1"/>
              <a:t>Vilka är dina konkreta förbättringsförslag för öka personcentreringen? </a:t>
            </a:r>
            <a:r>
              <a:rPr lang="sv-SE"/>
              <a:t>Det kan handla om att revidera arbetsverktyg eller behöver vi forum för reflektion? Försök vara så konkret som möjligt.</a:t>
            </a:r>
            <a:endParaRPr lang="sv-SE" b="1">
              <a:cs typeface="Calibri" panose="020F0502020204030204"/>
            </a:endParaRPr>
          </a:p>
          <a:p>
            <a:endParaRPr lang="sv-SE"/>
          </a:p>
          <a:p>
            <a:r>
              <a:rPr lang="sv-SE" b="1"/>
              <a:t>Hur kan vi utvärdera att personen känner sig delaktig i sin planering? </a:t>
            </a:r>
            <a:r>
              <a:rPr lang="sv-SE"/>
              <a:t>Hur ska vi utvärdera att personen känner sig delaktig i sin planering? Ge konkreta förslag. Hur använder vi svaren?</a:t>
            </a:r>
            <a:endParaRPr lang="sv-SE" b="1">
              <a:cs typeface="Calibri" panose="020F0502020204030204"/>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23</a:t>
            </a:fld>
            <a:endParaRPr lang="sv-SE"/>
          </a:p>
        </p:txBody>
      </p:sp>
    </p:spTree>
    <p:extLst>
      <p:ext uri="{BB962C8B-B14F-4D97-AF65-F5344CB8AC3E}">
        <p14:creationId xmlns:p14="http://schemas.microsoft.com/office/powerpoint/2010/main" val="457573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Diskutera i helgrupp vad du tar med dig från utbildningen.</a:t>
            </a:r>
          </a:p>
          <a:p>
            <a:endParaRPr lang="sv-SE">
              <a:ea typeface="Calibri"/>
              <a:cs typeface="Calibri"/>
            </a:endParaRPr>
          </a:p>
          <a:p>
            <a:pPr>
              <a:spcBef>
                <a:spcPct val="20000"/>
              </a:spcBef>
              <a:spcAft>
                <a:spcPts val="1200"/>
              </a:spcAft>
            </a:pPr>
            <a:r>
              <a:rPr lang="sv-SE" b="1"/>
              <a:t>Vad betyder personcentrering för dig idag?</a:t>
            </a:r>
            <a:endParaRPr lang="sv-SE" b="1">
              <a:ea typeface="Calibri"/>
              <a:cs typeface="Calibri"/>
            </a:endParaRPr>
          </a:p>
          <a:p>
            <a:pPr>
              <a:spcBef>
                <a:spcPct val="20000"/>
              </a:spcBef>
              <a:spcAft>
                <a:spcPts val="1200"/>
              </a:spcAft>
            </a:pPr>
            <a:r>
              <a:rPr lang="sv-SE" b="1"/>
              <a:t>Vad tar du med dig från utbildningen?</a:t>
            </a:r>
            <a:endParaRPr lang="sv-SE" b="1">
              <a:ea typeface="Calibri"/>
              <a:cs typeface="Calibri"/>
            </a:endParaRPr>
          </a:p>
          <a:p>
            <a:pPr>
              <a:spcBef>
                <a:spcPct val="20000"/>
              </a:spcBef>
              <a:spcAft>
                <a:spcPts val="1200"/>
              </a:spcAft>
            </a:pPr>
            <a:r>
              <a:rPr lang="sv-SE" b="1"/>
              <a:t>Hur ska vi arbeta vidare? </a:t>
            </a:r>
            <a:r>
              <a:rPr lang="sv-SE"/>
              <a:t>Välj ut och prioritera förslag från post-it lapparna. </a:t>
            </a:r>
            <a:endParaRPr lang="sv-SE" b="1">
              <a:ea typeface="Calibri"/>
              <a:cs typeface="Calibri"/>
            </a:endParaRPr>
          </a:p>
          <a:p>
            <a:pPr>
              <a:spcBef>
                <a:spcPct val="20000"/>
              </a:spcBef>
              <a:spcAft>
                <a:spcPts val="1200"/>
              </a:spcAft>
            </a:pPr>
            <a:endParaRPr lang="sv-SE" b="1">
              <a:ea typeface="Calibri"/>
              <a:cs typeface="Calibri"/>
            </a:endParaRPr>
          </a:p>
          <a:p>
            <a:r>
              <a:rPr lang="sv-SE">
                <a:ea typeface="Calibri"/>
                <a:cs typeface="Calibri"/>
              </a:rPr>
              <a:t>Alla behövs för en lyckad implementering. Försöka fokusera och bygga vidare på det som fungerar i nuläget. Börja i det lilla, små förändringar kan göra stor skillnad. </a:t>
            </a:r>
          </a:p>
          <a:p>
            <a:endParaRPr lang="sv-SE" i="1">
              <a:ea typeface="Calibri"/>
              <a:cs typeface="Calibri"/>
            </a:endParaRPr>
          </a:p>
          <a:p>
            <a:r>
              <a:rPr lang="sv-SE" i="1">
                <a:ea typeface="Calibri"/>
                <a:cs typeface="Calibri"/>
              </a:rPr>
              <a:t>Till enhetschefen: Att förmedla entusiasm, tillit och lyfta fram och stärka det goda som medarbetarna gör underlättar implementeringen i arbetsgruppen. </a:t>
            </a:r>
          </a:p>
        </p:txBody>
      </p:sp>
      <p:sp>
        <p:nvSpPr>
          <p:cNvPr id="4" name="Platshållare för bildnummer 3"/>
          <p:cNvSpPr>
            <a:spLocks noGrp="1"/>
          </p:cNvSpPr>
          <p:nvPr>
            <p:ph type="sldNum" sz="quarter" idx="5"/>
          </p:nvPr>
        </p:nvSpPr>
        <p:spPr/>
        <p:txBody>
          <a:bodyPr/>
          <a:lstStyle/>
          <a:p>
            <a:fld id="{B41876C9-DD81-4AD9-9A42-886D44E9BD21}" type="slidenum">
              <a:rPr lang="sv-SE" smtClean="0"/>
              <a:t>24</a:t>
            </a:fld>
            <a:endParaRPr lang="sv-SE"/>
          </a:p>
        </p:txBody>
      </p:sp>
    </p:spTree>
    <p:extLst>
      <p:ext uri="{BB962C8B-B14F-4D97-AF65-F5344CB8AC3E}">
        <p14:creationId xmlns:p14="http://schemas.microsoft.com/office/powerpoint/2010/main" val="3465450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ea typeface="Calibri"/>
                <a:cs typeface="Calibri"/>
              </a:rPr>
              <a:t>Till</a:t>
            </a:r>
            <a:r>
              <a:rPr lang="sv-SE" i="1" noProof="0">
                <a:ea typeface="Calibri"/>
                <a:cs typeface="Calibri"/>
              </a:rPr>
              <a:t> enhetschef. En tid efter genomgången utbildning är det lämpligt att göra den här sammanställningen. </a:t>
            </a:r>
            <a:r>
              <a:rPr lang="sv-SE" i="1" dirty="0">
                <a:ea typeface="Calibri"/>
                <a:cs typeface="Calibri"/>
              </a:rPr>
              <a:t>För att underlätta sammanställning av det gångna året och följa upp åtgärder samt planera för nästa år. </a:t>
            </a:r>
            <a:endParaRPr lang="sv-SE" dirty="0"/>
          </a:p>
          <a:p>
            <a:endParaRPr lang="sv-SE" i="1" dirty="0">
              <a:ea typeface="Calibri"/>
              <a:cs typeface="Calibri"/>
            </a:endParaRPr>
          </a:p>
          <a:p>
            <a:endParaRPr lang="sv-SE" i="1" dirty="0">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25</a:t>
            </a:fld>
            <a:endParaRPr lang="sv-SE"/>
          </a:p>
        </p:txBody>
      </p:sp>
    </p:spTree>
    <p:extLst>
      <p:ext uri="{BB962C8B-B14F-4D97-AF65-F5344CB8AC3E}">
        <p14:creationId xmlns:p14="http://schemas.microsoft.com/office/powerpoint/2010/main" val="1891702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noProof="0">
                <a:ea typeface="Calibri"/>
                <a:cs typeface="Calibri"/>
              </a:rPr>
              <a:t>Vad de olika delarna innehåller och förslag på upplägg. </a:t>
            </a:r>
          </a:p>
          <a:p>
            <a:r>
              <a:rPr lang="sv-SE" noProof="0">
                <a:ea typeface="Calibri"/>
                <a:cs typeface="Calibri"/>
              </a:rPr>
              <a:t>Del 1 tar ca 40 minuter.</a:t>
            </a:r>
          </a:p>
          <a:p>
            <a:r>
              <a:rPr lang="sv-SE" noProof="0">
                <a:ea typeface="Calibri"/>
                <a:cs typeface="Calibri"/>
              </a:rPr>
              <a:t>Del 2 tar ca 30 minuter.</a:t>
            </a:r>
          </a:p>
          <a:p>
            <a:r>
              <a:rPr lang="sv-SE" noProof="0">
                <a:ea typeface="Calibri"/>
                <a:cs typeface="Calibri"/>
              </a:rPr>
              <a:t>Del 3 tar ca 30 minuter.</a:t>
            </a:r>
          </a:p>
          <a:p>
            <a:r>
              <a:rPr lang="sv-SE" noProof="0">
                <a:ea typeface="Calibri"/>
                <a:cs typeface="Calibri"/>
              </a:rPr>
              <a:t>Enhetschef är bärare av utbildningen till sina medarbetare.</a:t>
            </a:r>
          </a:p>
        </p:txBody>
      </p:sp>
      <p:sp>
        <p:nvSpPr>
          <p:cNvPr id="4" name="Platshållare för bildnummer 3"/>
          <p:cNvSpPr>
            <a:spLocks noGrp="1"/>
          </p:cNvSpPr>
          <p:nvPr>
            <p:ph type="sldNum" sz="quarter" idx="5"/>
          </p:nvPr>
        </p:nvSpPr>
        <p:spPr/>
        <p:txBody>
          <a:bodyPr/>
          <a:lstStyle/>
          <a:p>
            <a:fld id="{B41876C9-DD81-4AD9-9A42-886D44E9BD21}" type="slidenum">
              <a:rPr lang="sv-SE" smtClean="0"/>
              <a:t>3</a:t>
            </a:fld>
            <a:endParaRPr lang="sv-SE"/>
          </a:p>
        </p:txBody>
      </p:sp>
    </p:spTree>
    <p:extLst>
      <p:ext uri="{BB962C8B-B14F-4D97-AF65-F5344CB8AC3E}">
        <p14:creationId xmlns:p14="http://schemas.microsoft.com/office/powerpoint/2010/main" val="2679835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noProof="0">
                <a:ea typeface="Calibri"/>
                <a:cs typeface="Calibri"/>
              </a:rPr>
              <a:t>Syftet är att visa man kan ha olika tankar kring personcentrering. </a:t>
            </a:r>
          </a:p>
          <a:p>
            <a:endParaRPr lang="sv-SE" noProof="0">
              <a:ea typeface="Calibri"/>
              <a:cs typeface="Calibri"/>
            </a:endParaRPr>
          </a:p>
          <a:p>
            <a:r>
              <a:rPr lang="sv-SE" i="1" noProof="0">
                <a:ea typeface="Calibri"/>
                <a:cs typeface="Calibri"/>
              </a:rPr>
              <a:t>Till dig som enhetschef: Viktigt att det ges utrymme så alla får tänka och känna olika och därför kan det vara bra att jobba med öppna frågor, så att diskussionen inte styrs så mycket I någon riktning. Enhetschefen är en nyckelperson I att alla medarbetare får utrymme I reflektionen. </a:t>
            </a:r>
          </a:p>
        </p:txBody>
      </p:sp>
      <p:sp>
        <p:nvSpPr>
          <p:cNvPr id="4" name="Platshållare för bildnummer 3"/>
          <p:cNvSpPr>
            <a:spLocks noGrp="1"/>
          </p:cNvSpPr>
          <p:nvPr>
            <p:ph type="sldNum" sz="quarter" idx="5"/>
          </p:nvPr>
        </p:nvSpPr>
        <p:spPr/>
        <p:txBody>
          <a:bodyPr/>
          <a:lstStyle/>
          <a:p>
            <a:fld id="{B41876C9-DD81-4AD9-9A42-886D44E9BD21}" type="slidenum">
              <a:rPr lang="sv-SE" smtClean="0"/>
              <a:t>4</a:t>
            </a:fld>
            <a:endParaRPr lang="sv-SE"/>
          </a:p>
        </p:txBody>
      </p:sp>
    </p:spTree>
    <p:extLst>
      <p:ext uri="{BB962C8B-B14F-4D97-AF65-F5344CB8AC3E}">
        <p14:creationId xmlns:p14="http://schemas.microsoft.com/office/powerpoint/2010/main" val="188629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229100"/>
            <a:ext cx="5486400" cy="4503420"/>
          </a:xfrm>
        </p:spPr>
        <p:txBody>
          <a:bodyPr/>
          <a:lstStyle/>
          <a:p>
            <a:r>
              <a:rPr lang="sv-SE" sz="1100" b="1"/>
              <a:t>Personcentrering betyder olika saker, i olika situationer, för olika individer. </a:t>
            </a:r>
            <a:r>
              <a:rPr lang="sv-SE" sz="1100"/>
              <a:t>Det finns ingen entydig definition av personcentrering. Eftersom personcentrering alltid måste utgå från individen så kommer personcentrering i praktiken att betyda olika saker, i olika situationer, för olika individer. </a:t>
            </a:r>
          </a:p>
          <a:p>
            <a:endParaRPr lang="sv-SE" sz="1100">
              <a:ea typeface="Calibri"/>
              <a:cs typeface="Calibri"/>
            </a:endParaRPr>
          </a:p>
          <a:p>
            <a:r>
              <a:rPr lang="sv-SE" sz="1100"/>
              <a:t>Personcentrering är ett förhållningssätt som grundas på principer om att mottagaren är en person med förmågor och behov, som är delaktig och där personalen är en resurs i personens hälsoprocess.</a:t>
            </a:r>
            <a:endParaRPr lang="sv-SE" sz="1100">
              <a:ea typeface="Calibri"/>
              <a:cs typeface="Calibri"/>
            </a:endParaRPr>
          </a:p>
          <a:p>
            <a:endParaRPr lang="sv-SE" sz="1100"/>
          </a:p>
          <a:p>
            <a:r>
              <a:rPr lang="sv-SE" sz="1100"/>
              <a:t>En arbetsallians/partnerskap bygger på ömsesidig respekt och delaktighet. Arbetsallians/partnerskap är en central del i personcentrering och vi kommer fördjupa oss i partnerskap i del 2. Viktigt att tydliggöra olika roller och ansvar för både patient och professionen. Patientkontrakt/SIP är exempel från vården på vad den här samverkan kan resultera i konkret.</a:t>
            </a:r>
            <a:endParaRPr lang="sv-SE" sz="1100">
              <a:ea typeface="Calibri"/>
              <a:cs typeface="Calibri"/>
            </a:endParaRPr>
          </a:p>
          <a:p>
            <a:endParaRPr lang="sv-SE" sz="1100">
              <a:ea typeface="Calibri"/>
              <a:cs typeface="Calibri"/>
            </a:endParaRPr>
          </a:p>
          <a:p>
            <a:pPr>
              <a:spcBef>
                <a:spcPct val="20000"/>
              </a:spcBef>
              <a:spcAft>
                <a:spcPts val="1200"/>
              </a:spcAft>
            </a:pPr>
            <a:r>
              <a:rPr lang="sv-SE" sz="1100"/>
              <a:t>Personcentrering är kärnan i omställningen till Nära vård. Pågående förändring i hela landet och internationellt. </a:t>
            </a:r>
          </a:p>
          <a:p>
            <a:pPr>
              <a:spcBef>
                <a:spcPct val="20000"/>
              </a:spcBef>
              <a:spcAft>
                <a:spcPts val="1200"/>
              </a:spcAft>
            </a:pPr>
            <a:r>
              <a:rPr lang="sv-SE" sz="1100" b="1"/>
              <a:t>Socialförvaltningen ska erbjuda god service.</a:t>
            </a:r>
            <a:r>
              <a:rPr lang="sv-SE" sz="1100"/>
              <a:t> Enligt riktlinjer för god service inom socialförvaltningen och personcentrering är en viktig del i arbetet.</a:t>
            </a:r>
            <a:endParaRPr lang="sv-SE" sz="1100">
              <a:cs typeface="Calibri"/>
            </a:endParaRPr>
          </a:p>
          <a:p>
            <a:r>
              <a:rPr lang="sv-SE" sz="1100"/>
              <a:t>Er för som arbetar i hälso- och sjukvård eller vård och omsorg: </a:t>
            </a:r>
            <a:r>
              <a:rPr lang="sv-SE" sz="1050"/>
              <a:t>I Nära vård är det personcentrerade förhållningssättet en grundpelare vilket innebär att utgå från invånarens individuella förutsättningar, förmågor och behov. Det innebär att se, involvera och anpassa insatserna efter vad som är viktigt för just den personen. Genom tidiga insatser genom att vara nära personen och identifiera behov och arbeta proaktivt med att bibehålla och bevara.</a:t>
            </a:r>
          </a:p>
          <a:p>
            <a:endParaRPr lang="sv-SE" sz="1050">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5</a:t>
            </a:fld>
            <a:endParaRPr lang="sv-SE"/>
          </a:p>
        </p:txBody>
      </p:sp>
    </p:spTree>
    <p:extLst>
      <p:ext uri="{BB962C8B-B14F-4D97-AF65-F5344CB8AC3E}">
        <p14:creationId xmlns:p14="http://schemas.microsoft.com/office/powerpoint/2010/main" val="362308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noProof="0">
                <a:cs typeface="Calibri"/>
              </a:rPr>
              <a:t>Personcentrering är ett förhållningssätt och ersätter inte andra etablerade arbetsmodeller och begrepp som vi nu arbetar med. </a:t>
            </a:r>
          </a:p>
          <a:p>
            <a:endParaRPr lang="sv-SE" noProof="0">
              <a:cs typeface="Calibri"/>
            </a:endParaRPr>
          </a:p>
          <a:p>
            <a:r>
              <a:rPr lang="sv-SE" noProof="0">
                <a:cs typeface="Calibri"/>
              </a:rPr>
              <a:t>Ett personcentrerat förhållningssätt kan appliceras oavsett vilken arbetsmetod man använder. Vill uppmärksamma att det förekommer olika begrepp som betyder olika saker. </a:t>
            </a:r>
          </a:p>
          <a:p>
            <a:endParaRPr lang="sv-SE" noProof="0">
              <a:cs typeface="Calibri"/>
            </a:endParaRPr>
          </a:p>
          <a:p>
            <a:r>
              <a:rPr lang="sv-SE" noProof="0">
                <a:cs typeface="Calibri"/>
              </a:rPr>
              <a:t>I den här utbildningen fokuserar vi på personcentrering utifrån Kunskapsguiden som är en </a:t>
            </a:r>
            <a:r>
              <a:rPr lang="sv-SE" noProof="0" err="1">
                <a:cs typeface="Calibri"/>
              </a:rPr>
              <a:t>webplats</a:t>
            </a:r>
            <a:r>
              <a:rPr lang="sv-SE" noProof="0">
                <a:cs typeface="Calibri"/>
              </a:rPr>
              <a:t> inhämtar bästa tillgängliga kunskap från Socialstyrelsen och andra myndigheter ex GPCC - Göteborgs universitet, centrum för personcentrerad vård och SKR. </a:t>
            </a:r>
          </a:p>
          <a:p>
            <a:endParaRPr lang="sv-SE" noProof="0">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6</a:t>
            </a:fld>
            <a:endParaRPr lang="sv-SE"/>
          </a:p>
        </p:txBody>
      </p:sp>
    </p:spTree>
    <p:extLst>
      <p:ext uri="{BB962C8B-B14F-4D97-AF65-F5344CB8AC3E}">
        <p14:creationId xmlns:p14="http://schemas.microsoft.com/office/powerpoint/2010/main" val="285467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Personal upplevde sig mer tillfreds på jobbet när de arbetade med ett personcentrerat förhållningssätt. Även arbetsklimatet mellan kollegor förbättrades när de arbetar mot samma mål. Viktigt att prata med varandra som personal. </a:t>
            </a:r>
            <a:endParaRPr lang="sv-SE">
              <a:ea typeface="Calibri"/>
              <a:cs typeface="Calibri"/>
            </a:endParaRPr>
          </a:p>
          <a:p>
            <a:endParaRPr lang="sv-SE">
              <a:ea typeface="Calibri"/>
              <a:cs typeface="Calibri"/>
            </a:endParaRPr>
          </a:p>
          <a:p>
            <a:r>
              <a:rPr lang="sv-SE"/>
              <a:t>Effektiviseringar: Vården används mer effektivt.</a:t>
            </a:r>
            <a:endParaRPr lang="sv-SE">
              <a:ea typeface="Calibri"/>
              <a:cs typeface="Calibri"/>
            </a:endParaRPr>
          </a:p>
          <a:p>
            <a:endParaRPr lang="sv-SE"/>
          </a:p>
          <a:p>
            <a:endParaRPr lang="sv-SE">
              <a:ea typeface="Calibri" panose="020F0502020204030204"/>
              <a:cs typeface="Calibri" panose="020F0502020204030204"/>
            </a:endParaRPr>
          </a:p>
          <a:p>
            <a:r>
              <a:rPr lang="sv-SE"/>
              <a:t>Personcentrering är kärnan i Nära vård. </a:t>
            </a:r>
            <a:r>
              <a:rPr lang="en-US"/>
              <a:t>Patient </a:t>
            </a:r>
            <a:r>
              <a:rPr lang="sv-SE" noProof="0"/>
              <a:t>upplever en ökad delaktighet i och med ett personligt förhållningssätt. Effektivare egenvård. </a:t>
            </a:r>
            <a:endParaRPr lang="sv-SE" noProof="0">
              <a:ea typeface="Calibri"/>
              <a:cs typeface="Calibri"/>
            </a:endParaRPr>
          </a:p>
          <a:p>
            <a:endParaRPr lang="sv-SE" noProof="0">
              <a:cs typeface="Calibri"/>
            </a:endParaRPr>
          </a:p>
          <a:p>
            <a:endParaRPr lang="sv-SE" noProof="0">
              <a:ea typeface="Calibri"/>
              <a:cs typeface="Calibri"/>
            </a:endParaRPr>
          </a:p>
          <a:p>
            <a:r>
              <a:rPr lang="sv-SE" noProof="0">
                <a:cs typeface="Calibri"/>
              </a:rPr>
              <a:t>Sammantaget ger detta en </a:t>
            </a:r>
            <a:r>
              <a:rPr lang="sv-SE" b="1" noProof="0">
                <a:cs typeface="Calibri"/>
              </a:rPr>
              <a:t>ökad kvalitet </a:t>
            </a:r>
            <a:r>
              <a:rPr lang="sv-SE" noProof="0">
                <a:cs typeface="Calibri"/>
              </a:rPr>
              <a:t>I våra insatser och även att vi följer gällande lagstiftning, nya </a:t>
            </a:r>
            <a:r>
              <a:rPr lang="sv-SE" noProof="0" err="1">
                <a:cs typeface="Calibri"/>
              </a:rPr>
              <a:t>patientlagen</a:t>
            </a:r>
            <a:r>
              <a:rPr lang="sv-SE" noProof="0">
                <a:cs typeface="Calibri"/>
              </a:rPr>
              <a:t>. </a:t>
            </a:r>
            <a:endParaRPr lang="sv-SE" noProof="0">
              <a:ea typeface="Calibri"/>
              <a:cs typeface="Calibri"/>
            </a:endParaRPr>
          </a:p>
          <a:p>
            <a:endParaRPr lang="sv-SE" noProof="0">
              <a:cs typeface="Calibri"/>
            </a:endParaRPr>
          </a:p>
          <a:p>
            <a:r>
              <a:rPr lang="sv-SE" b="1" noProof="0">
                <a:cs typeface="Calibri"/>
              </a:rPr>
              <a:t>Jämlik och jämställd service</a:t>
            </a:r>
            <a:r>
              <a:rPr lang="sv-SE" noProof="0">
                <a:cs typeface="Calibri"/>
              </a:rPr>
              <a:t>. Genom att arbeta personcentrerat främjas jämlik service utifrån behov och det är viktigt att bära med sig jämställdshetsperspektivet I arbetet.</a:t>
            </a:r>
          </a:p>
          <a:p>
            <a:endParaRPr lang="sv-SE" noProof="0">
              <a:cs typeface="Calibri"/>
            </a:endParaRPr>
          </a:p>
          <a:p>
            <a:endParaRPr lang="sv-SE" noProof="0">
              <a:cs typeface="Calibri"/>
            </a:endParaRPr>
          </a:p>
          <a:p>
            <a:endParaRPr lang="en-US">
              <a:cs typeface="Calibri"/>
            </a:endParaRPr>
          </a:p>
          <a:p>
            <a:endParaRPr lang="en-US">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7</a:t>
            </a:fld>
            <a:endParaRPr lang="sv-SE"/>
          </a:p>
        </p:txBody>
      </p:sp>
    </p:spTree>
    <p:extLst>
      <p:ext uri="{BB962C8B-B14F-4D97-AF65-F5344CB8AC3E}">
        <p14:creationId xmlns:p14="http://schemas.microsoft.com/office/powerpoint/2010/main" val="135734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229100"/>
            <a:ext cx="5486400" cy="4709160"/>
          </a:xfrm>
        </p:spPr>
        <p:txBody>
          <a:bodyPr/>
          <a:lstStyle/>
          <a:p>
            <a:pPr>
              <a:spcBef>
                <a:spcPct val="20000"/>
              </a:spcBef>
              <a:spcAft>
                <a:spcPts val="1200"/>
              </a:spcAft>
            </a:pPr>
            <a:r>
              <a:rPr lang="sv-SE"/>
              <a:t>Vad är viktigt för dig är en central fråga inom personcentrering. Genom att använda frågan: </a:t>
            </a:r>
            <a:r>
              <a:rPr lang="sv-SE" b="1"/>
              <a:t>”Vad är viktigt för dig?” </a:t>
            </a:r>
            <a:r>
              <a:rPr lang="sv-SE"/>
              <a:t>fångas kärnan i personcentreringens filosofi, där människor ses som individer med </a:t>
            </a:r>
            <a:r>
              <a:rPr lang="sv-SE" b="1"/>
              <a:t>behov, resurser, erfarenheter och värderingar</a:t>
            </a:r>
            <a:r>
              <a:rPr lang="sv-SE"/>
              <a:t> som måste förstås för att kunna uppnå bra hälsa. </a:t>
            </a:r>
          </a:p>
          <a:p>
            <a:pPr>
              <a:spcBef>
                <a:spcPct val="20000"/>
              </a:spcBef>
              <a:spcAft>
                <a:spcPts val="1200"/>
              </a:spcAft>
            </a:pPr>
            <a:r>
              <a:rPr lang="sv-SE"/>
              <a:t>Frågan bjuder in till en meningsfull dialog och används för att skapa förutsättningar för god hälsa. Den ger även förutsättningar för egenmakt, delaktighet och samskapande och bygger alltid på frivillighet.</a:t>
            </a:r>
            <a:r>
              <a:rPr lang="en-US"/>
              <a:t> </a:t>
            </a:r>
            <a:r>
              <a:rPr lang="sv-SE"/>
              <a:t>Samtidigt som vi</a:t>
            </a:r>
            <a:r>
              <a:rPr lang="sv-SE" b="1"/>
              <a:t> lyssnar in </a:t>
            </a:r>
            <a:r>
              <a:rPr lang="sv-SE"/>
              <a:t>vad som är viktigt för personen behöver vi förmedla vad vi kan erbjuda, vilket kanske inte alltid överensstämmer med personens önskan. </a:t>
            </a:r>
            <a:endParaRPr lang="sv-SE">
              <a:cs typeface="Calibri"/>
            </a:endParaRPr>
          </a:p>
          <a:p>
            <a:pPr>
              <a:spcBef>
                <a:spcPct val="20000"/>
              </a:spcBef>
              <a:spcAft>
                <a:spcPts val="1200"/>
              </a:spcAft>
            </a:pPr>
            <a:r>
              <a:rPr lang="sv-SE">
                <a:cs typeface="Calibri"/>
              </a:rPr>
              <a:t>När vi utifrån vår kunskap och andra faktorer inte alltid kan möta upp personens önskan kan det handla om tex att arbeta utifrån gällande riktlinjer och rutiner som måste följas samt om personalens arbetstid och arbetsmiljö. Det kan också handla om att personen efterfrågar något som personalen bedömer är skadligt för personens hälsa eller innebär andra risker. Det är viktigt att tydliggöra för personen eller be om att få återkomma med ett svar.</a:t>
            </a:r>
            <a:endParaRPr lang="sv-SE"/>
          </a:p>
          <a:p>
            <a:pPr>
              <a:spcBef>
                <a:spcPct val="20000"/>
              </a:spcBef>
              <a:spcAft>
                <a:spcPts val="1200"/>
              </a:spcAft>
            </a:pPr>
            <a:r>
              <a:rPr lang="sv-SE"/>
              <a:t>En persons resurser innebär inte bara fysisk eller kognitiv förmåga. I en persons resurser ingår också exempelvis </a:t>
            </a:r>
            <a:r>
              <a:rPr lang="sv-SE" b="1"/>
              <a:t>motivation, vilja,</a:t>
            </a:r>
            <a:r>
              <a:rPr lang="sv-SE"/>
              <a:t> </a:t>
            </a:r>
            <a:r>
              <a:rPr lang="sv-SE" b="1"/>
              <a:t>närmiljö </a:t>
            </a:r>
            <a:r>
              <a:rPr lang="sv-SE"/>
              <a:t>och </a:t>
            </a:r>
            <a:r>
              <a:rPr lang="sv-SE" b="1"/>
              <a:t>socialt nätverk.</a:t>
            </a:r>
            <a:endParaRPr lang="sv-SE"/>
          </a:p>
          <a:p>
            <a:pPr>
              <a:spcBef>
                <a:spcPct val="20000"/>
              </a:spcBef>
              <a:spcAft>
                <a:spcPts val="1200"/>
              </a:spcAft>
            </a:pPr>
            <a:r>
              <a:rPr lang="sv-SE"/>
              <a:t>Det är viktigt att betona att det är frivilligt hur mycket en person delar med sig och av vad. Olika individer har också olika förutsättningar och önskemål när det gäller att vara delaktiga. Det finns också många olika sätt att vara delaktig på. </a:t>
            </a:r>
            <a:r>
              <a:rPr lang="sv-SE">
                <a:hlinkClick r:id="rId3"/>
              </a:rPr>
              <a:t>Att arbeta personcentrerat - Kunskapsguiden</a:t>
            </a:r>
            <a:endParaRPr lang="sv-SE"/>
          </a:p>
          <a:p>
            <a:endParaRPr lang="en-US">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8</a:t>
            </a:fld>
            <a:endParaRPr lang="sv-SE"/>
          </a:p>
        </p:txBody>
      </p:sp>
    </p:spTree>
    <p:extLst>
      <p:ext uri="{BB962C8B-B14F-4D97-AF65-F5344CB8AC3E}">
        <p14:creationId xmlns:p14="http://schemas.microsoft.com/office/powerpoint/2010/main" val="83907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Är det här något nytt? </a:t>
            </a:r>
            <a:endParaRPr lang="sv-SE">
              <a:ea typeface="Calibri"/>
              <a:cs typeface="Calibri"/>
            </a:endParaRPr>
          </a:p>
          <a:p>
            <a:r>
              <a:rPr lang="sv-SE"/>
              <a:t>Det är redan mycket bra som görs. Vad är det vi ska fortsätta göra? och vilka hinder finns det som gör att det inte blir av?</a:t>
            </a:r>
            <a:endParaRPr lang="sv-SE">
              <a:ea typeface="Calibri"/>
              <a:cs typeface="Calibri"/>
            </a:endParaRPr>
          </a:p>
          <a:p>
            <a:endParaRPr lang="sv-SE" b="1">
              <a:ea typeface="Calibri"/>
              <a:cs typeface="Calibri"/>
            </a:endParaRPr>
          </a:p>
          <a:p>
            <a:endParaRPr lang="sv-SE" b="1">
              <a:ea typeface="Calibri"/>
              <a:cs typeface="Calibri"/>
            </a:endParaRPr>
          </a:p>
          <a:p>
            <a:r>
              <a:rPr lang="sv-SE" b="1"/>
              <a:t>Hur vet vi att vi jobbar personcentrerat?</a:t>
            </a:r>
            <a:endParaRPr lang="sv-SE" b="1">
              <a:ea typeface="Calibri"/>
              <a:cs typeface="Calibri"/>
            </a:endParaRPr>
          </a:p>
          <a:p>
            <a:r>
              <a:rPr lang="sv-SE"/>
              <a:t>Personal kan ha en bild av att arbeta personcentrerat som inte alltid överensstämmer med personens och anhörigas bild. Arbetar vi utifrån fakta eller utifrån vad vi tror? Genom att skaffa sig mer kunskap och reflektera över sitt förhållningssätt kan man alltid utveckla och komma längre. Forskning visat är viktigt för att utveckla stöd och hjälp till den enskilde. Olika verksamheter har kommit olika långt och vi kan alltid utveckla någon del.</a:t>
            </a:r>
            <a:r>
              <a:rPr lang="sv-SE">
                <a:cs typeface="Calibri"/>
              </a:rPr>
              <a:t> </a:t>
            </a:r>
            <a:endParaRPr lang="sv-SE">
              <a:ea typeface="Calibri"/>
              <a:cs typeface="Calibri"/>
            </a:endParaRPr>
          </a:p>
          <a:p>
            <a:endParaRPr lang="sv-SE">
              <a:cs typeface="Calibri"/>
            </a:endParaRPr>
          </a:p>
          <a:p>
            <a:r>
              <a:rPr lang="sv-SE" b="1">
                <a:cs typeface="Calibri"/>
              </a:rPr>
              <a:t>Det är personerna vi finns till för som kan avgöra om vi jobbar personcentrerat och vi behöver jobba på att fånga personernas upplevelse så vi vet om vi lyckats.</a:t>
            </a:r>
            <a:endParaRPr lang="sv-SE" b="1">
              <a:ea typeface="Calibri"/>
              <a:cs typeface="Calibri"/>
            </a:endParaRPr>
          </a:p>
          <a:p>
            <a:endParaRPr lang="sv-SE"/>
          </a:p>
          <a:p>
            <a:endParaRPr lang="sv-SE" b="1">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9</a:t>
            </a:fld>
            <a:endParaRPr lang="sv-SE"/>
          </a:p>
        </p:txBody>
      </p:sp>
    </p:spTree>
    <p:extLst>
      <p:ext uri="{BB962C8B-B14F-4D97-AF65-F5344CB8AC3E}">
        <p14:creationId xmlns:p14="http://schemas.microsoft.com/office/powerpoint/2010/main" val="1843306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bild blå">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id="{3C77A37E-FC70-1946-AB35-1C48FDC3F8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Platshållare för text 22">
            <a:extLst>
              <a:ext uri="{FF2B5EF4-FFF2-40B4-BE49-F238E27FC236}">
                <a16:creationId xmlns:a16="http://schemas.microsoft.com/office/drawing/2014/main" id="{3C032686-6EA9-6341-B195-E2F46CD2E0FD}"/>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a:solidFill>
                  <a:schemeClr val="bg1"/>
                </a:solidFill>
                <a:latin typeface="Helvetica LT Std" pitchFamily="2" charset="0"/>
              </a:rPr>
              <a:t>TITELRUBRIK</a:t>
            </a:r>
            <a:br>
              <a:rPr lang="sv-SE" sz="2800" b="0" kern="0" spc="100" baseline="0">
                <a:solidFill>
                  <a:schemeClr val="bg1"/>
                </a:solidFill>
                <a:latin typeface="Helvetica LT Std" pitchFamily="2" charset="0"/>
              </a:rPr>
            </a:br>
            <a:r>
              <a:rPr lang="sv-SE" sz="2800" b="0" kern="0" spc="100" baseline="0">
                <a:solidFill>
                  <a:schemeClr val="bg1"/>
                </a:solidFill>
                <a:latin typeface="Helvetica LT Std" pitchFamily="2" charset="0"/>
              </a:rPr>
              <a:t>PRESENTATION</a:t>
            </a:r>
            <a:endParaRPr lang="sv-SE"/>
          </a:p>
        </p:txBody>
      </p:sp>
      <p:sp>
        <p:nvSpPr>
          <p:cNvPr id="28" name="Platshållare för text 27">
            <a:extLst>
              <a:ext uri="{FF2B5EF4-FFF2-40B4-BE49-F238E27FC236}">
                <a16:creationId xmlns:a16="http://schemas.microsoft.com/office/drawing/2014/main" id="{A01D82A8-D807-1141-A312-AE3604ED6092}"/>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Namn Efternamn, titel, plats</a:t>
            </a:r>
            <a:br>
              <a:rPr lang="sv-SE"/>
            </a:br>
            <a:r>
              <a:rPr lang="sv-SE"/>
              <a:t>2022-01-01</a:t>
            </a:r>
          </a:p>
        </p:txBody>
      </p:sp>
      <p:sp>
        <p:nvSpPr>
          <p:cNvPr id="30" name="Platshållare för text 27">
            <a:extLst>
              <a:ext uri="{FF2B5EF4-FFF2-40B4-BE49-F238E27FC236}">
                <a16:creationId xmlns:a16="http://schemas.microsoft.com/office/drawing/2014/main" id="{955E2CBA-024C-9C46-9C5C-7320867069DB}"/>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LULEÅ KOMMUN</a:t>
            </a:r>
          </a:p>
        </p:txBody>
      </p:sp>
    </p:spTree>
    <p:extLst>
      <p:ext uri="{BB962C8B-B14F-4D97-AF65-F5344CB8AC3E}">
        <p14:creationId xmlns:p14="http://schemas.microsoft.com/office/powerpoint/2010/main" val="2276848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t rubrik mönster orang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B99DF8C-2AA1-154F-A73C-726048FB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latshållare för text 28">
            <a:extLst>
              <a:ext uri="{FF2B5EF4-FFF2-40B4-BE49-F238E27FC236}">
                <a16:creationId xmlns:a16="http://schemas.microsoft.com/office/drawing/2014/main" id="{68E3B4F3-6DEB-784E-B5FA-9ACC8A59434E}"/>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a:t>”Plats för citat</a:t>
            </a:r>
            <a:br>
              <a:rPr lang="sv-SE"/>
            </a:br>
            <a:r>
              <a:rPr lang="sv-SE"/>
              <a:t>eller rubrik”</a:t>
            </a:r>
          </a:p>
        </p:txBody>
      </p:sp>
      <p:sp>
        <p:nvSpPr>
          <p:cNvPr id="12" name="Platshållare för text 30">
            <a:extLst>
              <a:ext uri="{FF2B5EF4-FFF2-40B4-BE49-F238E27FC236}">
                <a16:creationId xmlns:a16="http://schemas.microsoft.com/office/drawing/2014/main" id="{A1880A58-C2CF-304A-9EBE-90787FFF9D6E}"/>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Namn eller ämne</a:t>
            </a:r>
          </a:p>
        </p:txBody>
      </p:sp>
    </p:spTree>
    <p:extLst>
      <p:ext uri="{BB962C8B-B14F-4D97-AF65-F5344CB8AC3E}">
        <p14:creationId xmlns:p14="http://schemas.microsoft.com/office/powerpoint/2010/main" val="3806951223"/>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rubrik mönsterdel isblå">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1064518-CB49-C648-9110-8A99A89308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8">
            <a:extLst>
              <a:ext uri="{FF2B5EF4-FFF2-40B4-BE49-F238E27FC236}">
                <a16:creationId xmlns:a16="http://schemas.microsoft.com/office/drawing/2014/main" id="{EE0CBCFA-F08F-AF48-98EA-F6E338D14BC8}"/>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a:t>”Plats för citat</a:t>
            </a:r>
            <a:br>
              <a:rPr lang="sv-SE"/>
            </a:br>
            <a:r>
              <a:rPr lang="sv-SE"/>
              <a:t>eller rubrik”</a:t>
            </a:r>
          </a:p>
        </p:txBody>
      </p:sp>
      <p:sp>
        <p:nvSpPr>
          <p:cNvPr id="6" name="Platshållare för text 30">
            <a:extLst>
              <a:ext uri="{FF2B5EF4-FFF2-40B4-BE49-F238E27FC236}">
                <a16:creationId xmlns:a16="http://schemas.microsoft.com/office/drawing/2014/main" id="{448DE280-3063-4A41-BBB5-1919FF0FF77D}"/>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Namn eller ämne</a:t>
            </a:r>
          </a:p>
        </p:txBody>
      </p:sp>
    </p:spTree>
    <p:extLst>
      <p:ext uri="{BB962C8B-B14F-4D97-AF65-F5344CB8AC3E}">
        <p14:creationId xmlns:p14="http://schemas.microsoft.com/office/powerpoint/2010/main" val="8737450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önster 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D5D838B-EA3B-0447-A3E7-AB71898659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latshållare för text 13">
            <a:extLst>
              <a:ext uri="{FF2B5EF4-FFF2-40B4-BE49-F238E27FC236}">
                <a16:creationId xmlns:a16="http://schemas.microsoft.com/office/drawing/2014/main" id="{9F1799FF-16DD-DC4E-89E2-18474DA751B2}"/>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10" name="Platshållare för text 15">
            <a:extLst>
              <a:ext uri="{FF2B5EF4-FFF2-40B4-BE49-F238E27FC236}">
                <a16:creationId xmlns:a16="http://schemas.microsoft.com/office/drawing/2014/main" id="{6E805EC3-B17D-AB4F-B1C6-BB10DFC6AC77}"/>
              </a:ext>
            </a:extLst>
          </p:cNvPr>
          <p:cNvSpPr>
            <a:spLocks noGrp="1"/>
          </p:cNvSpPr>
          <p:nvPr>
            <p:ph type="body" sz="quarter" idx="11" hasCustomPrompt="1"/>
          </p:nvPr>
        </p:nvSpPr>
        <p:spPr>
          <a:xfrm>
            <a:off x="1045067" y="2486437"/>
            <a:ext cx="5699005" cy="2592387"/>
          </a:xfrm>
          <a:prstGeom prst="rect">
            <a:avLst/>
          </a:prstGeom>
        </p:spPr>
        <p:txBody>
          <a:bodyPr/>
          <a:lstStyle>
            <a:lvl1pPr marL="0" indent="0">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a:t>
            </a:r>
          </a:p>
          <a:p>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endParaRPr lang="sv-SE" sz="2200" b="0" i="0" kern="1200" baseline="0">
              <a:solidFill>
                <a:schemeClr val="tx2"/>
              </a:solidFill>
              <a:effectLst/>
              <a:latin typeface="Helvetica LT Std" pitchFamily="2" charset="0"/>
              <a:ea typeface="+mj-ea"/>
              <a:cs typeface="+mj-cs"/>
            </a:endParaRPr>
          </a:p>
          <a:p>
            <a:endParaRPr lang="sv-SE" sz="2200" b="0" i="0" kern="1200" baseline="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219485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mönster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CE7830A-6725-7747-8E26-2F3F0A62FB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4DD3BEFE-8ACF-5D43-9085-18F89D84A627}"/>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5" name="Platshållare för text 15">
            <a:extLst>
              <a:ext uri="{FF2B5EF4-FFF2-40B4-BE49-F238E27FC236}">
                <a16:creationId xmlns:a16="http://schemas.microsoft.com/office/drawing/2014/main" id="{CA962606-C820-3A4C-965E-A8127FF21289}"/>
              </a:ext>
            </a:extLst>
          </p:cNvPr>
          <p:cNvSpPr>
            <a:spLocks noGrp="1"/>
          </p:cNvSpPr>
          <p:nvPr>
            <p:ph type="body" sz="quarter" idx="11" hasCustomPrompt="1"/>
          </p:nvPr>
        </p:nvSpPr>
        <p:spPr>
          <a:xfrm>
            <a:off x="1045067" y="2486437"/>
            <a:ext cx="5699005" cy="2592387"/>
          </a:xfrm>
          <a:prstGeom prst="rect">
            <a:avLst/>
          </a:prstGeom>
        </p:spPr>
        <p:txBody>
          <a:bodyPr/>
          <a:lstStyle>
            <a:lvl1pPr marL="0" indent="0">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a:t>
            </a:r>
          </a:p>
          <a:p>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r>
              <a:rPr lang="sv-SE" sz="2200" b="0" i="0" kern="1200" baseline="0">
                <a:solidFill>
                  <a:schemeClr val="tx2"/>
                </a:solidFill>
                <a:effectLst/>
                <a:latin typeface="Helvetica LT Std" pitchFamily="2" charset="0"/>
                <a:ea typeface="+mj-ea"/>
                <a:cs typeface="+mj-cs"/>
              </a:rPr>
              <a:t>.</a:t>
            </a:r>
          </a:p>
          <a:p>
            <a:endParaRPr lang="sv-SE" sz="2200" b="0" i="0" kern="1200" baseline="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555075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t text mönster blå">
    <p:spTree>
      <p:nvGrpSpPr>
        <p:cNvPr id="1" name=""/>
        <p:cNvGrpSpPr/>
        <p:nvPr/>
      </p:nvGrpSpPr>
      <p:grpSpPr>
        <a:xfrm>
          <a:off x="0" y="0"/>
          <a:ext cx="0" cy="0"/>
          <a:chOff x="0" y="0"/>
          <a:chExt cx="0" cy="0"/>
        </a:xfrm>
      </p:grpSpPr>
      <p:pic>
        <p:nvPicPr>
          <p:cNvPr id="5" name="Bildobjekt 4" descr="En bild som visar text, person&#10;&#10;Automatiskt genererad beskrivning">
            <a:extLst>
              <a:ext uri="{FF2B5EF4-FFF2-40B4-BE49-F238E27FC236}">
                <a16:creationId xmlns:a16="http://schemas.microsoft.com/office/drawing/2014/main" id="{90CFF17C-28DD-4948-951B-B784C7FDAA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tshållare för text 13">
            <a:extLst>
              <a:ext uri="{FF2B5EF4-FFF2-40B4-BE49-F238E27FC236}">
                <a16:creationId xmlns:a16="http://schemas.microsoft.com/office/drawing/2014/main" id="{B1246DF2-C2CB-B14A-A1A6-3F6592D7CA70}"/>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3" name="Platshållare för text 2">
            <a:extLst>
              <a:ext uri="{FF2B5EF4-FFF2-40B4-BE49-F238E27FC236}">
                <a16:creationId xmlns:a16="http://schemas.microsoft.com/office/drawing/2014/main" id="{EFB5A2F9-4264-0948-B944-D5BE27D7F1DC}"/>
              </a:ext>
            </a:extLst>
          </p:cNvPr>
          <p:cNvSpPr>
            <a:spLocks noGrp="1"/>
          </p:cNvSpPr>
          <p:nvPr>
            <p:ph type="body" sz="quarter" idx="12" hasCustomPrompt="1"/>
          </p:nvPr>
        </p:nvSpPr>
        <p:spPr>
          <a:xfrm>
            <a:off x="1045066" y="2491953"/>
            <a:ext cx="6059046" cy="2665239"/>
          </a:xfrm>
          <a:prstGeom prst="rect">
            <a:avLst/>
          </a:prstGeom>
        </p:spPr>
        <p:txBody>
          <a:bodyPr/>
          <a:lstStyle>
            <a:lvl1pPr marL="0" indent="0">
              <a:spcAft>
                <a:spcPts val="1200"/>
              </a:spcAft>
              <a:buFontTx/>
              <a:buNone/>
              <a:defRPr lang="sv-SE" sz="2200" smtClean="0">
                <a:solidFill>
                  <a:schemeClr val="bg1"/>
                </a:solidFill>
                <a:effectLst/>
              </a:defRPr>
            </a:lvl1pPr>
            <a:lvl2pPr marL="457200" indent="0">
              <a:buFontTx/>
              <a:buNone/>
              <a:defRPr sz="2200">
                <a:solidFill>
                  <a:schemeClr val="bg1"/>
                </a:solidFill>
              </a:defRPr>
            </a:lvl2pPr>
            <a:lvl3pPr marL="914400" indent="0">
              <a:buFontTx/>
              <a:buNone/>
              <a:defRPr sz="2200">
                <a:solidFill>
                  <a:schemeClr val="bg1"/>
                </a:solidFill>
              </a:defRPr>
            </a:lvl3pPr>
            <a:lvl4pPr marL="1371600" indent="0">
              <a:buFontTx/>
              <a:buNone/>
              <a:defRPr sz="2200">
                <a:solidFill>
                  <a:schemeClr val="bg1"/>
                </a:solidFill>
              </a:defRPr>
            </a:lvl4pPr>
            <a:lvl5pPr marL="1828800" indent="0">
              <a:buFontTx/>
              <a:buNone/>
              <a:defRPr sz="2200">
                <a:solidFill>
                  <a:schemeClr val="bg1"/>
                </a:solidFill>
              </a:defRPr>
            </a:lvl5pPr>
          </a:lstStyle>
          <a:p>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quiae</a:t>
            </a:r>
            <a:r>
              <a:rPr lang="sv-SE">
                <a:effectLst/>
                <a:latin typeface="Helvetica LT Std" pitchFamily="2" charset="0"/>
              </a:rPr>
              <a:t> </a:t>
            </a:r>
            <a:r>
              <a:rPr lang="sv-SE" err="1">
                <a:effectLst/>
                <a:latin typeface="Helvetica LT Std" pitchFamily="2" charset="0"/>
              </a:rPr>
              <a:t>dolor</a:t>
            </a:r>
            <a:r>
              <a:rPr lang="sv-SE">
                <a:effectLst/>
                <a:latin typeface="Helvetica LT Std" pitchFamily="2" charset="0"/>
              </a:rPr>
              <a:t> </a:t>
            </a:r>
            <a:r>
              <a:rPr lang="sv-SE" err="1">
                <a:effectLst/>
                <a:latin typeface="Helvetica LT Std" pitchFamily="2" charset="0"/>
              </a:rPr>
              <a:t>audit</a:t>
            </a:r>
            <a:r>
              <a:rPr lang="sv-SE">
                <a:effectLst/>
                <a:latin typeface="Helvetica LT Std" pitchFamily="2" charset="0"/>
              </a:rPr>
              <a:t> et </a:t>
            </a:r>
            <a:r>
              <a:rPr lang="sv-SE" err="1">
                <a:effectLst/>
                <a:latin typeface="Helvetica LT Std" pitchFamily="2" charset="0"/>
              </a:rPr>
              <a:t>voluptus</a:t>
            </a:r>
            <a:r>
              <a:rPr lang="sv-SE">
                <a:effectLst/>
                <a:latin typeface="Helvetica LT Std" pitchFamily="2" charset="0"/>
              </a:rPr>
              <a:t> </a:t>
            </a:r>
            <a:r>
              <a:rPr lang="sv-SE" err="1">
                <a:effectLst/>
                <a:latin typeface="Helvetica LT Std" pitchFamily="2" charset="0"/>
              </a:rPr>
              <a:t>dustis</a:t>
            </a:r>
            <a:r>
              <a:rPr lang="sv-SE">
                <a:effectLst/>
                <a:latin typeface="Helvetica LT Std" pitchFamily="2" charset="0"/>
              </a:rPr>
              <a:t> </a:t>
            </a:r>
            <a:r>
              <a:rPr lang="sv-SE" err="1">
                <a:effectLst/>
                <a:latin typeface="Helvetica LT Std" pitchFamily="2" charset="0"/>
              </a:rPr>
              <a:t>experum</a:t>
            </a:r>
            <a:r>
              <a:rPr lang="sv-SE">
                <a:effectLst/>
                <a:latin typeface="Helvetica LT Std" pitchFamily="2" charset="0"/>
              </a:rPr>
              <a:t> </a:t>
            </a:r>
            <a:r>
              <a:rPr lang="sv-SE" err="1">
                <a:effectLst/>
                <a:latin typeface="Helvetica LT Std" pitchFamily="2" charset="0"/>
              </a:rPr>
              <a:t>ea</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ditem</a:t>
            </a:r>
            <a:r>
              <a:rPr lang="sv-SE">
                <a:effectLst/>
                <a:latin typeface="Helvetica LT Std" pitchFamily="2" charset="0"/>
              </a:rPr>
              <a:t> </a:t>
            </a:r>
            <a:r>
              <a:rPr lang="sv-SE" err="1">
                <a:effectLst/>
                <a:latin typeface="Helvetica LT Std" pitchFamily="2" charset="0"/>
              </a:rPr>
              <a:t>fugiassi</a:t>
            </a:r>
            <a:r>
              <a:rPr lang="sv-SE">
                <a:effectLst/>
                <a:latin typeface="Helvetica LT Std" pitchFamily="2" charset="0"/>
              </a:rPr>
              <a:t> </a:t>
            </a:r>
            <a:r>
              <a:rPr lang="sv-SE" err="1">
                <a:effectLst/>
                <a:latin typeface="Helvetica LT Std" pitchFamily="2" charset="0"/>
              </a:rPr>
              <a:t>soluptibus</a:t>
            </a:r>
            <a:r>
              <a:rPr lang="sv-SE">
                <a:effectLst/>
                <a:latin typeface="Helvetica LT Std" pitchFamily="2" charset="0"/>
              </a:rPr>
              <a:t>.</a:t>
            </a:r>
          </a:p>
          <a:p>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t>
            </a:r>
            <a:r>
              <a:rPr lang="sv-SE">
                <a:effectLst/>
                <a:latin typeface="Helvetica LT Std" pitchFamily="2" charset="0"/>
              </a:rPr>
              <a:t> </a:t>
            </a:r>
            <a:r>
              <a:rPr lang="sv-SE" err="1">
                <a:effectLst/>
                <a:latin typeface="Helvetica LT Std" pitchFamily="2" charset="0"/>
              </a:rPr>
              <a:t>atem</a:t>
            </a:r>
            <a:r>
              <a:rPr lang="sv-SE">
                <a:effectLst/>
                <a:latin typeface="Helvetica LT Std" pitchFamily="2" charset="0"/>
              </a:rPr>
              <a:t> </a:t>
            </a:r>
            <a:r>
              <a:rPr lang="sv-SE" err="1">
                <a:effectLst/>
                <a:latin typeface="Helvetica LT Std" pitchFamily="2" charset="0"/>
              </a:rPr>
              <a:t>quodi</a:t>
            </a:r>
            <a:r>
              <a:rPr lang="sv-SE">
                <a:effectLst/>
                <a:latin typeface="Helvetica LT Std" pitchFamily="2" charset="0"/>
              </a:rPr>
              <a:t> as </a:t>
            </a:r>
            <a:r>
              <a:rPr lang="sv-SE" err="1">
                <a:effectLst/>
                <a:latin typeface="Helvetica LT Std" pitchFamily="2" charset="0"/>
              </a:rPr>
              <a:t>seque</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ipisqua</a:t>
            </a:r>
            <a:r>
              <a:rPr lang="sv-SE">
                <a:effectLst/>
                <a:latin typeface="Helvetica LT Std" pitchFamily="2" charset="0"/>
              </a:rPr>
              <a:t> </a:t>
            </a:r>
            <a:r>
              <a:rPr lang="sv-SE" err="1">
                <a:effectLst/>
                <a:latin typeface="Helvetica LT Std" pitchFamily="2" charset="0"/>
              </a:rPr>
              <a:t>eptatque</a:t>
            </a:r>
            <a:r>
              <a:rPr lang="sv-SE">
                <a:effectLst/>
                <a:latin typeface="Helvetica LT Std" pitchFamily="2" charset="0"/>
              </a:rPr>
              <a:t> et </a:t>
            </a:r>
            <a:r>
              <a:rPr lang="sv-SE" err="1">
                <a:effectLst/>
                <a:latin typeface="Helvetica LT Std" pitchFamily="2" charset="0"/>
              </a:rPr>
              <a:t>ditem</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ipisqua</a:t>
            </a:r>
            <a:r>
              <a:rPr lang="sv-SE">
                <a:effectLst/>
                <a:latin typeface="Helvetica LT Std" pitchFamily="2" charset="0"/>
              </a:rPr>
              <a:t> </a:t>
            </a:r>
            <a:r>
              <a:rPr lang="sv-SE" err="1">
                <a:effectLst/>
                <a:latin typeface="Helvetica LT Std" pitchFamily="2" charset="0"/>
              </a:rPr>
              <a:t>fugiassi</a:t>
            </a:r>
            <a:r>
              <a:rPr lang="sv-SE">
                <a:effectLst/>
                <a:latin typeface="Helvetica LT Std" pitchFamily="2" charset="0"/>
              </a:rPr>
              <a:t>.</a:t>
            </a:r>
          </a:p>
        </p:txBody>
      </p:sp>
    </p:spTree>
    <p:extLst>
      <p:ext uri="{BB962C8B-B14F-4D97-AF65-F5344CB8AC3E}">
        <p14:creationId xmlns:p14="http://schemas.microsoft.com/office/powerpoint/2010/main" val="3092280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t text mönster ljusblå">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F21D805-3FD6-AC4D-ABB8-947BBF3B8F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tshållare för text 13">
            <a:extLst>
              <a:ext uri="{FF2B5EF4-FFF2-40B4-BE49-F238E27FC236}">
                <a16:creationId xmlns:a16="http://schemas.microsoft.com/office/drawing/2014/main" id="{B1246DF2-C2CB-B14A-A1A6-3F6592D7CA70}"/>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6" name="Platshållare för text 2">
            <a:extLst>
              <a:ext uri="{FF2B5EF4-FFF2-40B4-BE49-F238E27FC236}">
                <a16:creationId xmlns:a16="http://schemas.microsoft.com/office/drawing/2014/main" id="{ECD890D9-1742-FD49-B577-51B3A5F685A1}"/>
              </a:ext>
            </a:extLst>
          </p:cNvPr>
          <p:cNvSpPr>
            <a:spLocks noGrp="1"/>
          </p:cNvSpPr>
          <p:nvPr>
            <p:ph type="body" sz="quarter" idx="12" hasCustomPrompt="1"/>
          </p:nvPr>
        </p:nvSpPr>
        <p:spPr>
          <a:xfrm>
            <a:off x="1045066" y="2491953"/>
            <a:ext cx="6059046" cy="2665239"/>
          </a:xfrm>
          <a:prstGeom prst="rect">
            <a:avLst/>
          </a:prstGeom>
        </p:spPr>
        <p:txBody>
          <a:bodyPr/>
          <a:lstStyle>
            <a:lvl1pPr marL="0" indent="0">
              <a:spcAft>
                <a:spcPts val="1200"/>
              </a:spcAft>
              <a:buFontTx/>
              <a:buNone/>
              <a:defRPr lang="sv-SE" sz="2200" smtClean="0">
                <a:solidFill>
                  <a:schemeClr val="bg1"/>
                </a:solidFill>
                <a:effectLst/>
              </a:defRPr>
            </a:lvl1pPr>
            <a:lvl2pPr marL="457200" indent="0">
              <a:buFontTx/>
              <a:buNone/>
              <a:defRPr sz="2200">
                <a:solidFill>
                  <a:schemeClr val="bg1"/>
                </a:solidFill>
              </a:defRPr>
            </a:lvl2pPr>
            <a:lvl3pPr marL="914400" indent="0">
              <a:buFontTx/>
              <a:buNone/>
              <a:defRPr sz="2200">
                <a:solidFill>
                  <a:schemeClr val="bg1"/>
                </a:solidFill>
              </a:defRPr>
            </a:lvl3pPr>
            <a:lvl4pPr marL="1371600" indent="0">
              <a:buFontTx/>
              <a:buNone/>
              <a:defRPr sz="2200">
                <a:solidFill>
                  <a:schemeClr val="bg1"/>
                </a:solidFill>
              </a:defRPr>
            </a:lvl4pPr>
            <a:lvl5pPr marL="1828800" indent="0">
              <a:buFontTx/>
              <a:buNone/>
              <a:defRPr sz="2200">
                <a:solidFill>
                  <a:schemeClr val="bg1"/>
                </a:solidFill>
              </a:defRPr>
            </a:lvl5pPr>
          </a:lstStyle>
          <a:p>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quiae</a:t>
            </a:r>
            <a:r>
              <a:rPr lang="sv-SE">
                <a:effectLst/>
                <a:latin typeface="Helvetica LT Std" pitchFamily="2" charset="0"/>
              </a:rPr>
              <a:t> </a:t>
            </a:r>
            <a:r>
              <a:rPr lang="sv-SE" err="1">
                <a:effectLst/>
                <a:latin typeface="Helvetica LT Std" pitchFamily="2" charset="0"/>
              </a:rPr>
              <a:t>dolor</a:t>
            </a:r>
            <a:r>
              <a:rPr lang="sv-SE">
                <a:effectLst/>
                <a:latin typeface="Helvetica LT Std" pitchFamily="2" charset="0"/>
              </a:rPr>
              <a:t> </a:t>
            </a:r>
            <a:r>
              <a:rPr lang="sv-SE" err="1">
                <a:effectLst/>
                <a:latin typeface="Helvetica LT Std" pitchFamily="2" charset="0"/>
              </a:rPr>
              <a:t>audit</a:t>
            </a:r>
            <a:r>
              <a:rPr lang="sv-SE">
                <a:effectLst/>
                <a:latin typeface="Helvetica LT Std" pitchFamily="2" charset="0"/>
              </a:rPr>
              <a:t> et </a:t>
            </a:r>
            <a:r>
              <a:rPr lang="sv-SE" err="1">
                <a:effectLst/>
                <a:latin typeface="Helvetica LT Std" pitchFamily="2" charset="0"/>
              </a:rPr>
              <a:t>voluptus</a:t>
            </a:r>
            <a:r>
              <a:rPr lang="sv-SE">
                <a:effectLst/>
                <a:latin typeface="Helvetica LT Std" pitchFamily="2" charset="0"/>
              </a:rPr>
              <a:t> </a:t>
            </a:r>
            <a:r>
              <a:rPr lang="sv-SE" err="1">
                <a:effectLst/>
                <a:latin typeface="Helvetica LT Std" pitchFamily="2" charset="0"/>
              </a:rPr>
              <a:t>dustis</a:t>
            </a:r>
            <a:r>
              <a:rPr lang="sv-SE">
                <a:effectLst/>
                <a:latin typeface="Helvetica LT Std" pitchFamily="2" charset="0"/>
              </a:rPr>
              <a:t> </a:t>
            </a:r>
            <a:r>
              <a:rPr lang="sv-SE" err="1">
                <a:effectLst/>
                <a:latin typeface="Helvetica LT Std" pitchFamily="2" charset="0"/>
              </a:rPr>
              <a:t>experum</a:t>
            </a:r>
            <a:r>
              <a:rPr lang="sv-SE">
                <a:effectLst/>
                <a:latin typeface="Helvetica LT Std" pitchFamily="2" charset="0"/>
              </a:rPr>
              <a:t> </a:t>
            </a:r>
            <a:r>
              <a:rPr lang="sv-SE" err="1">
                <a:effectLst/>
                <a:latin typeface="Helvetica LT Std" pitchFamily="2" charset="0"/>
              </a:rPr>
              <a:t>ea</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ditem</a:t>
            </a:r>
            <a:r>
              <a:rPr lang="sv-SE">
                <a:effectLst/>
                <a:latin typeface="Helvetica LT Std" pitchFamily="2" charset="0"/>
              </a:rPr>
              <a:t> </a:t>
            </a:r>
            <a:r>
              <a:rPr lang="sv-SE" err="1">
                <a:effectLst/>
                <a:latin typeface="Helvetica LT Std" pitchFamily="2" charset="0"/>
              </a:rPr>
              <a:t>fugiassi</a:t>
            </a:r>
            <a:r>
              <a:rPr lang="sv-SE">
                <a:effectLst/>
                <a:latin typeface="Helvetica LT Std" pitchFamily="2" charset="0"/>
              </a:rPr>
              <a:t> </a:t>
            </a:r>
            <a:r>
              <a:rPr lang="sv-SE" err="1">
                <a:effectLst/>
                <a:latin typeface="Helvetica LT Std" pitchFamily="2" charset="0"/>
              </a:rPr>
              <a:t>soluptibus</a:t>
            </a:r>
            <a:r>
              <a:rPr lang="sv-SE">
                <a:effectLst/>
                <a:latin typeface="Helvetica LT Std" pitchFamily="2" charset="0"/>
              </a:rPr>
              <a:t>.</a:t>
            </a:r>
          </a:p>
          <a:p>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t>
            </a:r>
            <a:r>
              <a:rPr lang="sv-SE">
                <a:effectLst/>
                <a:latin typeface="Helvetica LT Std" pitchFamily="2" charset="0"/>
              </a:rPr>
              <a:t> </a:t>
            </a:r>
            <a:r>
              <a:rPr lang="sv-SE" err="1">
                <a:effectLst/>
                <a:latin typeface="Helvetica LT Std" pitchFamily="2" charset="0"/>
              </a:rPr>
              <a:t>atem</a:t>
            </a:r>
            <a:r>
              <a:rPr lang="sv-SE">
                <a:effectLst/>
                <a:latin typeface="Helvetica LT Std" pitchFamily="2" charset="0"/>
              </a:rPr>
              <a:t> </a:t>
            </a:r>
            <a:r>
              <a:rPr lang="sv-SE" err="1">
                <a:effectLst/>
                <a:latin typeface="Helvetica LT Std" pitchFamily="2" charset="0"/>
              </a:rPr>
              <a:t>quodi</a:t>
            </a:r>
            <a:r>
              <a:rPr lang="sv-SE">
                <a:effectLst/>
                <a:latin typeface="Helvetica LT Std" pitchFamily="2" charset="0"/>
              </a:rPr>
              <a:t> as </a:t>
            </a:r>
            <a:r>
              <a:rPr lang="sv-SE" err="1">
                <a:effectLst/>
                <a:latin typeface="Helvetica LT Std" pitchFamily="2" charset="0"/>
              </a:rPr>
              <a:t>seque</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ipisqua</a:t>
            </a:r>
            <a:r>
              <a:rPr lang="sv-SE">
                <a:effectLst/>
                <a:latin typeface="Helvetica LT Std" pitchFamily="2" charset="0"/>
              </a:rPr>
              <a:t> </a:t>
            </a:r>
            <a:r>
              <a:rPr lang="sv-SE" err="1">
                <a:effectLst/>
                <a:latin typeface="Helvetica LT Std" pitchFamily="2" charset="0"/>
              </a:rPr>
              <a:t>eptatque</a:t>
            </a:r>
            <a:r>
              <a:rPr lang="sv-SE">
                <a:effectLst/>
                <a:latin typeface="Helvetica LT Std" pitchFamily="2" charset="0"/>
              </a:rPr>
              <a:t> et </a:t>
            </a:r>
            <a:r>
              <a:rPr lang="sv-SE" err="1">
                <a:effectLst/>
                <a:latin typeface="Helvetica LT Std" pitchFamily="2" charset="0"/>
              </a:rPr>
              <a:t>ditem</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ipisqua</a:t>
            </a:r>
            <a:r>
              <a:rPr lang="sv-SE">
                <a:effectLst/>
                <a:latin typeface="Helvetica LT Std" pitchFamily="2" charset="0"/>
              </a:rPr>
              <a:t> </a:t>
            </a:r>
            <a:r>
              <a:rPr lang="sv-SE" err="1">
                <a:effectLst/>
                <a:latin typeface="Helvetica LT Std" pitchFamily="2" charset="0"/>
              </a:rPr>
              <a:t>fugiassi</a:t>
            </a:r>
            <a:r>
              <a:rPr lang="sv-SE">
                <a:effectLst/>
                <a:latin typeface="Helvetica LT Std" pitchFamily="2" charset="0"/>
              </a:rPr>
              <a:t>.</a:t>
            </a:r>
          </a:p>
        </p:txBody>
      </p:sp>
    </p:spTree>
    <p:extLst>
      <p:ext uri="{BB962C8B-B14F-4D97-AF65-F5344CB8AC3E}">
        <p14:creationId xmlns:p14="http://schemas.microsoft.com/office/powerpoint/2010/main" val="2519422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mönsterdel blå">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D1BBCAA-6BD3-2344-AA10-4CC91E124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ubrik 1">
            <a:extLst>
              <a:ext uri="{FF2B5EF4-FFF2-40B4-BE49-F238E27FC236}">
                <a16:creationId xmlns:a16="http://schemas.microsoft.com/office/drawing/2014/main" id="{0923E159-0813-004F-8EC3-5D946AE68989}"/>
              </a:ext>
            </a:extLst>
          </p:cNvPr>
          <p:cNvSpPr txBox="1">
            <a:spLocks/>
          </p:cNvSpPr>
          <p:nvPr userDrawn="1"/>
        </p:nvSpPr>
        <p:spPr bwMode="auto">
          <a:xfrm>
            <a:off x="1045067" y="5229200"/>
            <a:ext cx="6264696"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a:lnSpc>
                <a:spcPts val="1880"/>
              </a:lnSpc>
            </a:pPr>
            <a:r>
              <a:rPr lang="sv-SE" sz="1200" b="0" kern="0" baseline="0">
                <a:solidFill>
                  <a:schemeClr val="bg1"/>
                </a:solidFill>
                <a:latin typeface="Helvetica LT Std" pitchFamily="2" charset="0"/>
              </a:rPr>
              <a:t>Kontakt</a:t>
            </a:r>
            <a:br>
              <a:rPr lang="sv-SE" sz="1200" b="0" kern="0" baseline="0">
                <a:solidFill>
                  <a:schemeClr val="bg1"/>
                </a:solidFill>
                <a:latin typeface="Helvetica LT Std" pitchFamily="2" charset="0"/>
              </a:rPr>
            </a:br>
            <a:r>
              <a:rPr lang="sv-SE" sz="1200" b="0" kern="0" baseline="0">
                <a:solidFill>
                  <a:schemeClr val="bg1"/>
                </a:solidFill>
                <a:latin typeface="Helvetica LT Std" pitchFamily="2" charset="0"/>
              </a:rPr>
              <a:t>Namn Efternamn, titel </a:t>
            </a:r>
          </a:p>
          <a:p>
            <a:pPr>
              <a:lnSpc>
                <a:spcPts val="1880"/>
              </a:lnSpc>
            </a:pPr>
            <a:r>
              <a:rPr lang="sv-SE" sz="1200" b="0" kern="0" baseline="0">
                <a:solidFill>
                  <a:schemeClr val="bg1"/>
                </a:solidFill>
                <a:latin typeface="Helvetica LT Std" pitchFamily="2" charset="0"/>
              </a:rPr>
              <a:t>Förvaltning</a:t>
            </a:r>
          </a:p>
        </p:txBody>
      </p:sp>
      <p:sp>
        <p:nvSpPr>
          <p:cNvPr id="14" name="Platshållare för text 13">
            <a:extLst>
              <a:ext uri="{FF2B5EF4-FFF2-40B4-BE49-F238E27FC236}">
                <a16:creationId xmlns:a16="http://schemas.microsoft.com/office/drawing/2014/main" id="{D8AE014C-5D11-AA4B-9B5A-E10B97601B64}"/>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16" name="Platshållare för text 15">
            <a:extLst>
              <a:ext uri="{FF2B5EF4-FFF2-40B4-BE49-F238E27FC236}">
                <a16:creationId xmlns:a16="http://schemas.microsoft.com/office/drawing/2014/main" id="{DB7CF14D-D680-3F46-BDF1-EE9D98B557B7}"/>
              </a:ext>
            </a:extLst>
          </p:cNvPr>
          <p:cNvSpPr>
            <a:spLocks noGrp="1"/>
          </p:cNvSpPr>
          <p:nvPr>
            <p:ph type="body" sz="quarter" idx="11" hasCustomPrompt="1"/>
          </p:nvPr>
        </p:nvSpPr>
        <p:spPr>
          <a:xfrm>
            <a:off x="1045067" y="2486437"/>
            <a:ext cx="5699005" cy="2592387"/>
          </a:xfrm>
          <a:prstGeom prst="rect">
            <a:avLst/>
          </a:prstGeom>
        </p:spPr>
        <p:txBody>
          <a:bodyPr/>
          <a:lstStyle>
            <a:lvl1pPr marL="0" indent="0">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r>
              <a:rPr lang="sv-SE" sz="2200" b="0" i="0" kern="1200" baseline="0">
                <a:solidFill>
                  <a:schemeClr val="tx2"/>
                </a:solidFill>
                <a:effectLst/>
                <a:latin typeface="Helvetica LT Std" pitchFamily="2" charset="0"/>
                <a:ea typeface="+mj-ea"/>
                <a:cs typeface="+mj-cs"/>
              </a:rPr>
              <a:t>.</a:t>
            </a:r>
          </a:p>
        </p:txBody>
      </p:sp>
    </p:spTree>
    <p:extLst>
      <p:ext uri="{BB962C8B-B14F-4D97-AF65-F5344CB8AC3E}">
        <p14:creationId xmlns:p14="http://schemas.microsoft.com/office/powerpoint/2010/main" val="2995127256"/>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3" orient="horz" pos="1616" userDrawn="1">
          <p15:clr>
            <a:srgbClr val="FBAE40"/>
          </p15:clr>
        </p15:guide>
        <p15:guide id="4" orient="horz" pos="13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mönsterdel orange">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FC46956-0FE9-0648-B082-8925CB4AAF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D8AE014C-5D11-AA4B-9B5A-E10B97601B64}"/>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5" name="Platshållare för text 15">
            <a:extLst>
              <a:ext uri="{FF2B5EF4-FFF2-40B4-BE49-F238E27FC236}">
                <a16:creationId xmlns:a16="http://schemas.microsoft.com/office/drawing/2014/main" id="{D7A9FF44-4E7B-434A-A875-555F7FE83E72}"/>
              </a:ext>
            </a:extLst>
          </p:cNvPr>
          <p:cNvSpPr>
            <a:spLocks noGrp="1"/>
          </p:cNvSpPr>
          <p:nvPr>
            <p:ph type="body" sz="quarter" idx="11" hasCustomPrompt="1"/>
          </p:nvPr>
        </p:nvSpPr>
        <p:spPr>
          <a:xfrm>
            <a:off x="1045067" y="2486437"/>
            <a:ext cx="5699005" cy="2592387"/>
          </a:xfrm>
          <a:prstGeom prst="rect">
            <a:avLst/>
          </a:prstGeom>
        </p:spPr>
        <p:txBody>
          <a:bodyPr/>
          <a:lstStyle>
            <a:lvl1pPr marL="0" indent="0">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r>
              <a:rPr lang="sv-SE" sz="2200" b="0" i="0" kern="1200" baseline="0">
                <a:solidFill>
                  <a:schemeClr val="tx2"/>
                </a:solidFill>
                <a:effectLst/>
                <a:latin typeface="Helvetica LT Std" pitchFamily="2" charset="0"/>
                <a:ea typeface="+mj-ea"/>
                <a:cs typeface="+mj-cs"/>
              </a:rPr>
              <a:t>.</a:t>
            </a:r>
          </a:p>
        </p:txBody>
      </p:sp>
    </p:spTree>
    <p:extLst>
      <p:ext uri="{BB962C8B-B14F-4D97-AF65-F5344CB8AC3E}">
        <p14:creationId xmlns:p14="http://schemas.microsoft.com/office/powerpoint/2010/main" val="1463111199"/>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3" orient="horz" pos="1616" userDrawn="1">
          <p15:clr>
            <a:srgbClr val="FBAE40"/>
          </p15:clr>
        </p15:guide>
        <p15:guide id="4" orient="horz" pos="134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ffror mönster ljus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F31BA70-ED69-9640-89E2-FC9AAAED70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latshållare för text 13">
            <a:extLst>
              <a:ext uri="{FF2B5EF4-FFF2-40B4-BE49-F238E27FC236}">
                <a16:creationId xmlns:a16="http://schemas.microsoft.com/office/drawing/2014/main" id="{9F1799FF-16DD-DC4E-89E2-18474DA751B2}"/>
              </a:ext>
            </a:extLst>
          </p:cNvPr>
          <p:cNvSpPr>
            <a:spLocks noGrp="1"/>
          </p:cNvSpPr>
          <p:nvPr>
            <p:ph type="body" sz="quarter" idx="10" hasCustomPrompt="1"/>
          </p:nvPr>
        </p:nvSpPr>
        <p:spPr>
          <a:xfrm>
            <a:off x="1127125"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1</a:t>
            </a:r>
          </a:p>
        </p:txBody>
      </p:sp>
      <p:sp>
        <p:nvSpPr>
          <p:cNvPr id="8" name="Platshållare för text 7">
            <a:extLst>
              <a:ext uri="{FF2B5EF4-FFF2-40B4-BE49-F238E27FC236}">
                <a16:creationId xmlns:a16="http://schemas.microsoft.com/office/drawing/2014/main" id="{787AB806-A1B2-3248-B605-4BE6FE24B539}"/>
              </a:ext>
            </a:extLst>
          </p:cNvPr>
          <p:cNvSpPr>
            <a:spLocks noGrp="1"/>
          </p:cNvSpPr>
          <p:nvPr>
            <p:ph type="body" sz="quarter" idx="11" hasCustomPrompt="1"/>
          </p:nvPr>
        </p:nvSpPr>
        <p:spPr>
          <a:xfrm>
            <a:off x="1127449"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
        <p:nvSpPr>
          <p:cNvPr id="13" name="Platshållare för text 13">
            <a:extLst>
              <a:ext uri="{FF2B5EF4-FFF2-40B4-BE49-F238E27FC236}">
                <a16:creationId xmlns:a16="http://schemas.microsoft.com/office/drawing/2014/main" id="{3DDEAE54-5988-9547-8E3E-2A1C95324ADB}"/>
              </a:ext>
            </a:extLst>
          </p:cNvPr>
          <p:cNvSpPr>
            <a:spLocks noGrp="1"/>
          </p:cNvSpPr>
          <p:nvPr>
            <p:ph type="body" sz="quarter" idx="12" hasCustomPrompt="1"/>
          </p:nvPr>
        </p:nvSpPr>
        <p:spPr>
          <a:xfrm>
            <a:off x="373179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2</a:t>
            </a:r>
          </a:p>
        </p:txBody>
      </p:sp>
      <p:sp>
        <p:nvSpPr>
          <p:cNvPr id="17" name="Platshållare för text 13">
            <a:extLst>
              <a:ext uri="{FF2B5EF4-FFF2-40B4-BE49-F238E27FC236}">
                <a16:creationId xmlns:a16="http://schemas.microsoft.com/office/drawing/2014/main" id="{CD9D9C24-5D0C-DE41-9418-1518D4E67426}"/>
              </a:ext>
            </a:extLst>
          </p:cNvPr>
          <p:cNvSpPr>
            <a:spLocks noGrp="1"/>
          </p:cNvSpPr>
          <p:nvPr>
            <p:ph type="body" sz="quarter" idx="14" hasCustomPrompt="1"/>
          </p:nvPr>
        </p:nvSpPr>
        <p:spPr>
          <a:xfrm>
            <a:off x="6312024"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3</a:t>
            </a:r>
          </a:p>
        </p:txBody>
      </p:sp>
      <p:sp>
        <p:nvSpPr>
          <p:cNvPr id="19" name="Platshållare för text 13">
            <a:extLst>
              <a:ext uri="{FF2B5EF4-FFF2-40B4-BE49-F238E27FC236}">
                <a16:creationId xmlns:a16="http://schemas.microsoft.com/office/drawing/2014/main" id="{03A9A016-DB19-6049-9ED8-2A391832993E}"/>
              </a:ext>
            </a:extLst>
          </p:cNvPr>
          <p:cNvSpPr>
            <a:spLocks noGrp="1"/>
          </p:cNvSpPr>
          <p:nvPr>
            <p:ph type="body" sz="quarter" idx="16" hasCustomPrompt="1"/>
          </p:nvPr>
        </p:nvSpPr>
        <p:spPr>
          <a:xfrm>
            <a:off x="890431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4</a:t>
            </a:r>
          </a:p>
        </p:txBody>
      </p:sp>
      <p:sp>
        <p:nvSpPr>
          <p:cNvPr id="21" name="Platshållare för text 7">
            <a:extLst>
              <a:ext uri="{FF2B5EF4-FFF2-40B4-BE49-F238E27FC236}">
                <a16:creationId xmlns:a16="http://schemas.microsoft.com/office/drawing/2014/main" id="{73EA9E9D-702D-4E4D-996D-725F83B56CB3}"/>
              </a:ext>
            </a:extLst>
          </p:cNvPr>
          <p:cNvSpPr>
            <a:spLocks noGrp="1"/>
          </p:cNvSpPr>
          <p:nvPr>
            <p:ph type="body" sz="quarter" idx="17" hasCustomPrompt="1"/>
          </p:nvPr>
        </p:nvSpPr>
        <p:spPr>
          <a:xfrm>
            <a:off x="3719736"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a:t>
            </a:r>
            <a:r>
              <a:rPr lang="sv-SE" err="1">
                <a:effectLst/>
                <a:latin typeface="Helvetica LT Std" pitchFamily="2" charset="0"/>
              </a:rPr>
              <a:t>turma</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a:t>
            </a:r>
          </a:p>
        </p:txBody>
      </p:sp>
      <p:sp>
        <p:nvSpPr>
          <p:cNvPr id="22" name="Platshållare för text 7">
            <a:extLst>
              <a:ext uri="{FF2B5EF4-FFF2-40B4-BE49-F238E27FC236}">
                <a16:creationId xmlns:a16="http://schemas.microsoft.com/office/drawing/2014/main" id="{0B50E2C8-25E1-ED44-9F0E-972B0047318E}"/>
              </a:ext>
            </a:extLst>
          </p:cNvPr>
          <p:cNvSpPr>
            <a:spLocks noGrp="1"/>
          </p:cNvSpPr>
          <p:nvPr>
            <p:ph type="body" sz="quarter" idx="18" hasCustomPrompt="1"/>
          </p:nvPr>
        </p:nvSpPr>
        <p:spPr>
          <a:xfrm>
            <a:off x="6312025"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
        <p:nvSpPr>
          <p:cNvPr id="23" name="Platshållare för text 7">
            <a:extLst>
              <a:ext uri="{FF2B5EF4-FFF2-40B4-BE49-F238E27FC236}">
                <a16:creationId xmlns:a16="http://schemas.microsoft.com/office/drawing/2014/main" id="{BE81E1AA-6243-2D47-B125-CF360D6FC135}"/>
              </a:ext>
            </a:extLst>
          </p:cNvPr>
          <p:cNvSpPr>
            <a:spLocks noGrp="1"/>
          </p:cNvSpPr>
          <p:nvPr>
            <p:ph type="body" sz="quarter" idx="19" hasCustomPrompt="1"/>
          </p:nvPr>
        </p:nvSpPr>
        <p:spPr>
          <a:xfrm>
            <a:off x="8976320"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a:t>
            </a:r>
            <a:r>
              <a:rPr lang="sv-SE" err="1">
                <a:effectLst/>
                <a:latin typeface="Helvetica LT Std" pitchFamily="2" charset="0"/>
              </a:rPr>
              <a:t>turma</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a:t>
            </a:r>
          </a:p>
        </p:txBody>
      </p:sp>
    </p:spTree>
    <p:extLst>
      <p:ext uri="{BB962C8B-B14F-4D97-AF65-F5344CB8AC3E}">
        <p14:creationId xmlns:p14="http://schemas.microsoft.com/office/powerpoint/2010/main" val="1442270657"/>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ffror mönster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CE7830A-6725-7747-8E26-2F3F0A62FB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47D89854-88B2-2F4B-8B3D-2441B8CA1D4E}"/>
              </a:ext>
            </a:extLst>
          </p:cNvPr>
          <p:cNvSpPr>
            <a:spLocks noGrp="1"/>
          </p:cNvSpPr>
          <p:nvPr>
            <p:ph type="body" sz="quarter" idx="10" hasCustomPrompt="1"/>
          </p:nvPr>
        </p:nvSpPr>
        <p:spPr>
          <a:xfrm>
            <a:off x="1127125"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1</a:t>
            </a:r>
          </a:p>
        </p:txBody>
      </p:sp>
      <p:sp>
        <p:nvSpPr>
          <p:cNvPr id="15" name="Platshållare för text 7">
            <a:extLst>
              <a:ext uri="{FF2B5EF4-FFF2-40B4-BE49-F238E27FC236}">
                <a16:creationId xmlns:a16="http://schemas.microsoft.com/office/drawing/2014/main" id="{6A74285A-652A-3543-9FB9-5E302CBD81C6}"/>
              </a:ext>
            </a:extLst>
          </p:cNvPr>
          <p:cNvSpPr>
            <a:spLocks noGrp="1"/>
          </p:cNvSpPr>
          <p:nvPr>
            <p:ph type="body" sz="quarter" idx="11" hasCustomPrompt="1"/>
          </p:nvPr>
        </p:nvSpPr>
        <p:spPr>
          <a:xfrm>
            <a:off x="1127449"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
        <p:nvSpPr>
          <p:cNvPr id="16" name="Platshållare för text 13">
            <a:extLst>
              <a:ext uri="{FF2B5EF4-FFF2-40B4-BE49-F238E27FC236}">
                <a16:creationId xmlns:a16="http://schemas.microsoft.com/office/drawing/2014/main" id="{EE847340-9E44-844A-AC51-ACA8AFD6804F}"/>
              </a:ext>
            </a:extLst>
          </p:cNvPr>
          <p:cNvSpPr>
            <a:spLocks noGrp="1"/>
          </p:cNvSpPr>
          <p:nvPr>
            <p:ph type="body" sz="quarter" idx="12" hasCustomPrompt="1"/>
          </p:nvPr>
        </p:nvSpPr>
        <p:spPr>
          <a:xfrm>
            <a:off x="373179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2</a:t>
            </a:r>
          </a:p>
        </p:txBody>
      </p:sp>
      <p:sp>
        <p:nvSpPr>
          <p:cNvPr id="17" name="Platshållare för text 13">
            <a:extLst>
              <a:ext uri="{FF2B5EF4-FFF2-40B4-BE49-F238E27FC236}">
                <a16:creationId xmlns:a16="http://schemas.microsoft.com/office/drawing/2014/main" id="{716977C5-9F8C-F743-B88F-921739829E07}"/>
              </a:ext>
            </a:extLst>
          </p:cNvPr>
          <p:cNvSpPr>
            <a:spLocks noGrp="1"/>
          </p:cNvSpPr>
          <p:nvPr>
            <p:ph type="body" sz="quarter" idx="14" hasCustomPrompt="1"/>
          </p:nvPr>
        </p:nvSpPr>
        <p:spPr>
          <a:xfrm>
            <a:off x="6312024"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3</a:t>
            </a:r>
          </a:p>
        </p:txBody>
      </p:sp>
      <p:sp>
        <p:nvSpPr>
          <p:cNvPr id="18" name="Platshållare för text 13">
            <a:extLst>
              <a:ext uri="{FF2B5EF4-FFF2-40B4-BE49-F238E27FC236}">
                <a16:creationId xmlns:a16="http://schemas.microsoft.com/office/drawing/2014/main" id="{4DDFDE0C-FFA4-9347-A955-1925745E9D51}"/>
              </a:ext>
            </a:extLst>
          </p:cNvPr>
          <p:cNvSpPr>
            <a:spLocks noGrp="1"/>
          </p:cNvSpPr>
          <p:nvPr>
            <p:ph type="body" sz="quarter" idx="16" hasCustomPrompt="1"/>
          </p:nvPr>
        </p:nvSpPr>
        <p:spPr>
          <a:xfrm>
            <a:off x="890431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4</a:t>
            </a:r>
          </a:p>
        </p:txBody>
      </p:sp>
      <p:sp>
        <p:nvSpPr>
          <p:cNvPr id="19" name="Platshållare för text 7">
            <a:extLst>
              <a:ext uri="{FF2B5EF4-FFF2-40B4-BE49-F238E27FC236}">
                <a16:creationId xmlns:a16="http://schemas.microsoft.com/office/drawing/2014/main" id="{7D2645D9-8985-7846-916E-0FF395B8207F}"/>
              </a:ext>
            </a:extLst>
          </p:cNvPr>
          <p:cNvSpPr>
            <a:spLocks noGrp="1"/>
          </p:cNvSpPr>
          <p:nvPr>
            <p:ph type="body" sz="quarter" idx="17" hasCustomPrompt="1"/>
          </p:nvPr>
        </p:nvSpPr>
        <p:spPr>
          <a:xfrm>
            <a:off x="3719736"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a:t>
            </a:r>
            <a:r>
              <a:rPr lang="sv-SE" err="1">
                <a:effectLst/>
                <a:latin typeface="Helvetica LT Std" pitchFamily="2" charset="0"/>
              </a:rPr>
              <a:t>turma</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a:t>
            </a:r>
          </a:p>
        </p:txBody>
      </p:sp>
      <p:sp>
        <p:nvSpPr>
          <p:cNvPr id="20" name="Platshållare för text 7">
            <a:extLst>
              <a:ext uri="{FF2B5EF4-FFF2-40B4-BE49-F238E27FC236}">
                <a16:creationId xmlns:a16="http://schemas.microsoft.com/office/drawing/2014/main" id="{4D0BDE89-6886-354E-BF2B-8CF4B45F9F4D}"/>
              </a:ext>
            </a:extLst>
          </p:cNvPr>
          <p:cNvSpPr>
            <a:spLocks noGrp="1"/>
          </p:cNvSpPr>
          <p:nvPr>
            <p:ph type="body" sz="quarter" idx="18" hasCustomPrompt="1"/>
          </p:nvPr>
        </p:nvSpPr>
        <p:spPr>
          <a:xfrm>
            <a:off x="6312025"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
        <p:nvSpPr>
          <p:cNvPr id="21" name="Platshållare för text 7">
            <a:extLst>
              <a:ext uri="{FF2B5EF4-FFF2-40B4-BE49-F238E27FC236}">
                <a16:creationId xmlns:a16="http://schemas.microsoft.com/office/drawing/2014/main" id="{26540A6E-B7A4-6543-BF3B-962D0D7D3A14}"/>
              </a:ext>
            </a:extLst>
          </p:cNvPr>
          <p:cNvSpPr>
            <a:spLocks noGrp="1"/>
          </p:cNvSpPr>
          <p:nvPr>
            <p:ph type="body" sz="quarter" idx="19" hasCustomPrompt="1"/>
          </p:nvPr>
        </p:nvSpPr>
        <p:spPr>
          <a:xfrm>
            <a:off x="8976320"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a:t>
            </a:r>
            <a:r>
              <a:rPr lang="sv-SE" err="1">
                <a:effectLst/>
                <a:latin typeface="Helvetica LT Std" pitchFamily="2" charset="0"/>
              </a:rPr>
              <a:t>turma</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a:t>
            </a:r>
          </a:p>
        </p:txBody>
      </p:sp>
    </p:spTree>
    <p:extLst>
      <p:ext uri="{BB962C8B-B14F-4D97-AF65-F5344CB8AC3E}">
        <p14:creationId xmlns:p14="http://schemas.microsoft.com/office/powerpoint/2010/main" val="165451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grafisk 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49FDB9B-5E1A-6B44-8DE4-A19B577B26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Platshållare för text 22">
            <a:extLst>
              <a:ext uri="{FF2B5EF4-FFF2-40B4-BE49-F238E27FC236}">
                <a16:creationId xmlns:a16="http://schemas.microsoft.com/office/drawing/2014/main" id="{17154852-278A-784E-AA51-301066815E4E}"/>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a:solidFill>
                  <a:schemeClr val="bg1"/>
                </a:solidFill>
                <a:latin typeface="Helvetica LT Std" pitchFamily="2" charset="0"/>
              </a:rPr>
              <a:t>TITELRUBRIK</a:t>
            </a:r>
            <a:br>
              <a:rPr lang="sv-SE" sz="2800" b="0" kern="0" spc="100" baseline="0">
                <a:solidFill>
                  <a:schemeClr val="bg1"/>
                </a:solidFill>
                <a:latin typeface="Helvetica LT Std" pitchFamily="2" charset="0"/>
              </a:rPr>
            </a:br>
            <a:r>
              <a:rPr lang="sv-SE" sz="2800" b="0" kern="0" spc="100" baseline="0">
                <a:solidFill>
                  <a:schemeClr val="bg1"/>
                </a:solidFill>
                <a:latin typeface="Helvetica LT Std" pitchFamily="2" charset="0"/>
              </a:rPr>
              <a:t>PRESENTATION</a:t>
            </a:r>
            <a:endParaRPr lang="sv-SE"/>
          </a:p>
        </p:txBody>
      </p:sp>
      <p:sp>
        <p:nvSpPr>
          <p:cNvPr id="25" name="Platshållare för text 27">
            <a:extLst>
              <a:ext uri="{FF2B5EF4-FFF2-40B4-BE49-F238E27FC236}">
                <a16:creationId xmlns:a16="http://schemas.microsoft.com/office/drawing/2014/main" id="{EAC7F707-A454-9245-864A-8EF35FC9E82B}"/>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LULEÅ KOMMUN</a:t>
            </a:r>
          </a:p>
        </p:txBody>
      </p:sp>
      <p:sp>
        <p:nvSpPr>
          <p:cNvPr id="26" name="Platshållare för text 27">
            <a:extLst>
              <a:ext uri="{FF2B5EF4-FFF2-40B4-BE49-F238E27FC236}">
                <a16:creationId xmlns:a16="http://schemas.microsoft.com/office/drawing/2014/main" id="{7E0FD4A7-71A8-D641-85B4-DB57BA89F1C2}"/>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Namn Efternamn, titel, plats</a:t>
            </a:r>
            <a:br>
              <a:rPr lang="sv-SE"/>
            </a:br>
            <a:r>
              <a:rPr lang="sv-SE"/>
              <a:t>2022-01-01</a:t>
            </a:r>
          </a:p>
        </p:txBody>
      </p:sp>
    </p:spTree>
    <p:extLst>
      <p:ext uri="{BB962C8B-B14F-4D97-AF65-F5344CB8AC3E}">
        <p14:creationId xmlns:p14="http://schemas.microsoft.com/office/powerpoint/2010/main" val="1462816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 vit text mönster blå">
    <p:spTree>
      <p:nvGrpSpPr>
        <p:cNvPr id="1" name=""/>
        <p:cNvGrpSpPr/>
        <p:nvPr/>
      </p:nvGrpSpPr>
      <p:grpSpPr>
        <a:xfrm>
          <a:off x="0" y="0"/>
          <a:ext cx="0" cy="0"/>
          <a:chOff x="0" y="0"/>
          <a:chExt cx="0" cy="0"/>
        </a:xfrm>
      </p:grpSpPr>
      <p:pic>
        <p:nvPicPr>
          <p:cNvPr id="4" name="Bildobjekt 3" descr="En bild som visar text, person&#10;&#10;Automatiskt genererad beskrivning">
            <a:extLst>
              <a:ext uri="{FF2B5EF4-FFF2-40B4-BE49-F238E27FC236}">
                <a16:creationId xmlns:a16="http://schemas.microsoft.com/office/drawing/2014/main" id="{019639BD-93AA-E04B-B93C-4EA729C378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
            <a:extLst>
              <a:ext uri="{FF2B5EF4-FFF2-40B4-BE49-F238E27FC236}">
                <a16:creationId xmlns:a16="http://schemas.microsoft.com/office/drawing/2014/main" id="{AFEC37FE-F85F-214C-B6B9-9A78EE7D5B97}"/>
              </a:ext>
            </a:extLst>
          </p:cNvPr>
          <p:cNvSpPr>
            <a:spLocks noGrp="1"/>
          </p:cNvSpPr>
          <p:nvPr>
            <p:ph type="body" sz="quarter" idx="11" hasCustomPrompt="1"/>
          </p:nvPr>
        </p:nvSpPr>
        <p:spPr>
          <a:xfrm>
            <a:off x="1059165" y="1700808"/>
            <a:ext cx="8925267"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smtClean="0">
                <a:solidFill>
                  <a:schemeClr val="bg1"/>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a:effectLst/>
                <a:latin typeface="Helvetica LT Std" pitchFamily="2" charset="0"/>
              </a:rPr>
              <a:t>Platshållare för större text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br>
              <a:rPr lang="sv-SE">
                <a:effectLst/>
                <a:latin typeface="Helvetica LT Std" pitchFamily="2" charset="0"/>
              </a:rPr>
            </a:br>
            <a:br>
              <a:rPr lang="sv-SE">
                <a:effectLst/>
                <a:latin typeface="Helvetica LT Std" pitchFamily="2" charset="0"/>
              </a:rPr>
            </a:b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br>
              <a:rPr lang="sv-SE">
                <a:effectLst/>
                <a:latin typeface="Helvetica LT Std" pitchFamily="2" charset="0"/>
              </a:rPr>
            </a:b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Tree>
    <p:extLst>
      <p:ext uri="{BB962C8B-B14F-4D97-AF65-F5344CB8AC3E}">
        <p14:creationId xmlns:p14="http://schemas.microsoft.com/office/powerpoint/2010/main" val="1863147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 vit text mönster ljusblå">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7B4AC25-20B9-9F4B-90D1-BAF16445FA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
            <a:extLst>
              <a:ext uri="{FF2B5EF4-FFF2-40B4-BE49-F238E27FC236}">
                <a16:creationId xmlns:a16="http://schemas.microsoft.com/office/drawing/2014/main" id="{AFEC37FE-F85F-214C-B6B9-9A78EE7D5B97}"/>
              </a:ext>
            </a:extLst>
          </p:cNvPr>
          <p:cNvSpPr>
            <a:spLocks noGrp="1"/>
          </p:cNvSpPr>
          <p:nvPr>
            <p:ph type="body" sz="quarter" idx="11" hasCustomPrompt="1"/>
          </p:nvPr>
        </p:nvSpPr>
        <p:spPr>
          <a:xfrm>
            <a:off x="1059165" y="1700808"/>
            <a:ext cx="8925267"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a:solidFill>
                  <a:schemeClr val="bg1"/>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a:effectLst/>
                <a:latin typeface="Helvetica LT Std" pitchFamily="2" charset="0"/>
              </a:rPr>
              <a:t>Platshållare för större text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moluqui</a:t>
            </a:r>
            <a:br>
              <a:rPr lang="sv-SE">
                <a:effectLst/>
                <a:latin typeface="Helvetica LT Std" pitchFamily="2" charset="0"/>
              </a:rPr>
            </a:b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br>
              <a:rPr lang="sv-SE">
                <a:effectLst/>
                <a:latin typeface="Helvetica LT Std" pitchFamily="2" charset="0"/>
              </a:rPr>
            </a:br>
            <a:br>
              <a:rPr lang="sv-SE">
                <a:effectLst/>
                <a:latin typeface="Helvetica LT Std" pitchFamily="2" charset="0"/>
              </a:rPr>
            </a:b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br>
              <a:rPr lang="sv-SE">
                <a:effectLst/>
                <a:latin typeface="Helvetica LT Std" pitchFamily="2" charset="0"/>
              </a:rPr>
            </a:b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Tree>
    <p:extLst>
      <p:ext uri="{BB962C8B-B14F-4D97-AF65-F5344CB8AC3E}">
        <p14:creationId xmlns:p14="http://schemas.microsoft.com/office/powerpoint/2010/main" val="34275821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 text ljus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A39DCA0-4E81-D942-949D-3894362C01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2E9203F0-2DDE-9C48-A104-0711E3A48468}"/>
              </a:ext>
            </a:extLst>
          </p:cNvPr>
          <p:cNvSpPr>
            <a:spLocks noGrp="1"/>
          </p:cNvSpPr>
          <p:nvPr>
            <p:ph type="body" sz="quarter" idx="11" hasCustomPrompt="1"/>
          </p:nvPr>
        </p:nvSpPr>
        <p:spPr>
          <a:xfrm>
            <a:off x="1059165" y="1700808"/>
            <a:ext cx="8925267"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a:solidFill>
                  <a:schemeClr val="accent3"/>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a:effectLst/>
                <a:latin typeface="Helvetica LT Std" pitchFamily="2" charset="0"/>
              </a:rPr>
              <a:t>Platshållare för större text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moluqui</a:t>
            </a:r>
            <a:br>
              <a:rPr lang="sv-SE">
                <a:effectLst/>
                <a:latin typeface="Helvetica LT Std" pitchFamily="2" charset="0"/>
              </a:rPr>
            </a:b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br>
              <a:rPr lang="sv-SE">
                <a:effectLst/>
                <a:latin typeface="Helvetica LT Std" pitchFamily="2" charset="0"/>
              </a:rPr>
            </a:br>
            <a:br>
              <a:rPr lang="sv-SE">
                <a:effectLst/>
                <a:latin typeface="Helvetica LT Std" pitchFamily="2" charset="0"/>
              </a:rPr>
            </a:b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br>
              <a:rPr lang="sv-SE">
                <a:effectLst/>
                <a:latin typeface="Helvetica LT Std" pitchFamily="2" charset="0"/>
              </a:rPr>
            </a:b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Tree>
    <p:extLst>
      <p:ext uri="{BB962C8B-B14F-4D97-AF65-F5344CB8AC3E}">
        <p14:creationId xmlns:p14="http://schemas.microsoft.com/office/powerpoint/2010/main" val="1035932568"/>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3" orient="horz" pos="1616" userDrawn="1">
          <p15:clr>
            <a:srgbClr val="FBAE40"/>
          </p15:clr>
        </p15:guide>
        <p15:guide id="4" orient="horz" pos="134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 text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93970E5-5B6D-8840-875B-35A0461D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2E9203F0-2DDE-9C48-A104-0711E3A48468}"/>
              </a:ext>
            </a:extLst>
          </p:cNvPr>
          <p:cNvSpPr>
            <a:spLocks noGrp="1"/>
          </p:cNvSpPr>
          <p:nvPr>
            <p:ph type="body" sz="quarter" idx="11" hasCustomPrompt="1"/>
          </p:nvPr>
        </p:nvSpPr>
        <p:spPr>
          <a:xfrm>
            <a:off x="1059165" y="1700808"/>
            <a:ext cx="9069283"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a:solidFill>
                  <a:schemeClr val="bg2">
                    <a:lumMod val="50000"/>
                  </a:schemeClr>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a:effectLst/>
                <a:latin typeface="Helvetica LT Std" pitchFamily="2" charset="0"/>
              </a:rPr>
              <a:t>Platshållare för större text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moluqui</a:t>
            </a:r>
            <a:br>
              <a:rPr lang="sv-SE">
                <a:effectLst/>
                <a:latin typeface="Helvetica LT Std" pitchFamily="2" charset="0"/>
              </a:rPr>
            </a:b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br>
              <a:rPr lang="sv-SE">
                <a:effectLst/>
                <a:latin typeface="Helvetica LT Std" pitchFamily="2" charset="0"/>
              </a:rPr>
            </a:br>
            <a:br>
              <a:rPr lang="sv-SE">
                <a:effectLst/>
                <a:latin typeface="Helvetica LT Std" pitchFamily="2" charset="0"/>
              </a:rPr>
            </a:b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br>
              <a:rPr lang="sv-SE">
                <a:effectLst/>
                <a:latin typeface="Helvetica LT Std" pitchFamily="2" charset="0"/>
              </a:rPr>
            </a:b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Tree>
    <p:extLst>
      <p:ext uri="{BB962C8B-B14F-4D97-AF65-F5344CB8AC3E}">
        <p14:creationId xmlns:p14="http://schemas.microsoft.com/office/powerpoint/2010/main" val="1291571414"/>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4" orient="horz" pos="13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11" name="Platshållare för media 10">
            <a:extLst>
              <a:ext uri="{FF2B5EF4-FFF2-40B4-BE49-F238E27FC236}">
                <a16:creationId xmlns:a16="http://schemas.microsoft.com/office/drawing/2014/main" id="{60EEBE41-1C42-9A43-9525-2A7674CCED4A}"/>
              </a:ext>
            </a:extLst>
          </p:cNvPr>
          <p:cNvSpPr>
            <a:spLocks noGrp="1"/>
          </p:cNvSpPr>
          <p:nvPr>
            <p:ph type="media" sz="quarter" idx="10"/>
          </p:nvPr>
        </p:nvSpPr>
        <p:spPr>
          <a:xfrm>
            <a:off x="0" y="0"/>
            <a:ext cx="12192000" cy="6858000"/>
          </a:xfrm>
          <a:prstGeom prst="rect">
            <a:avLst/>
          </a:prstGeom>
        </p:spPr>
        <p:txBody>
          <a:bodyPr/>
          <a:lstStyle>
            <a:lvl1pPr marL="0" indent="0" algn="ctr">
              <a:buFontTx/>
              <a:buNone/>
              <a:defRPr/>
            </a:lvl1pPr>
          </a:lstStyle>
          <a:p>
            <a:r>
              <a:rPr lang="sv-SE"/>
              <a:t>Klicka på ikonen för att lägga till ett medieklipp</a:t>
            </a:r>
          </a:p>
        </p:txBody>
      </p:sp>
    </p:spTree>
    <p:extLst>
      <p:ext uri="{BB962C8B-B14F-4D97-AF65-F5344CB8AC3E}">
        <p14:creationId xmlns:p14="http://schemas.microsoft.com/office/powerpoint/2010/main" val="2686280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tfallande 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29F6499B-F7A8-1949-B8E4-B9B455626D7E}"/>
              </a:ext>
            </a:extLst>
          </p:cNvPr>
          <p:cNvSpPr>
            <a:spLocks noGrp="1"/>
          </p:cNvSpPr>
          <p:nvPr>
            <p:ph type="pic" sz="quarter" idx="12"/>
          </p:nvPr>
        </p:nvSpPr>
        <p:spPr>
          <a:xfrm>
            <a:off x="0" y="0"/>
            <a:ext cx="12192000" cy="685688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690932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or bild blått märke">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655AA8D-A10F-D041-AC98-0D1F49FC2E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tshållare för bild 5">
            <a:extLst>
              <a:ext uri="{FF2B5EF4-FFF2-40B4-BE49-F238E27FC236}">
                <a16:creationId xmlns:a16="http://schemas.microsoft.com/office/drawing/2014/main" id="{29F6499B-F7A8-1949-B8E4-B9B455626D7E}"/>
              </a:ext>
            </a:extLst>
          </p:cNvPr>
          <p:cNvSpPr>
            <a:spLocks noGrp="1"/>
          </p:cNvSpPr>
          <p:nvPr>
            <p:ph type="pic" sz="quarter" idx="12"/>
          </p:nvPr>
        </p:nvSpPr>
        <p:spPr>
          <a:xfrm>
            <a:off x="0" y="1340768"/>
            <a:ext cx="12192000" cy="551611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112128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or bild orange märk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F372E15-9D47-2E46-8A72-A0B2FF9A1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tshållare för bild 5">
            <a:extLst>
              <a:ext uri="{FF2B5EF4-FFF2-40B4-BE49-F238E27FC236}">
                <a16:creationId xmlns:a16="http://schemas.microsoft.com/office/drawing/2014/main" id="{29F6499B-F7A8-1949-B8E4-B9B455626D7E}"/>
              </a:ext>
            </a:extLst>
          </p:cNvPr>
          <p:cNvSpPr>
            <a:spLocks noGrp="1"/>
          </p:cNvSpPr>
          <p:nvPr>
            <p:ph type="pic" sz="quarter" idx="12"/>
          </p:nvPr>
        </p:nvSpPr>
        <p:spPr>
          <a:xfrm>
            <a:off x="0" y="1340768"/>
            <a:ext cx="12192000" cy="551611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225968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bildtext blått märk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A7319DA-D671-1448-A0BF-60CC1C992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15">
            <a:extLst>
              <a:ext uri="{FF2B5EF4-FFF2-40B4-BE49-F238E27FC236}">
                <a16:creationId xmlns:a16="http://schemas.microsoft.com/office/drawing/2014/main" id="{115A6012-4161-3F42-B748-148D2F124B68}"/>
              </a:ext>
            </a:extLst>
          </p:cNvPr>
          <p:cNvSpPr>
            <a:spLocks noGrp="1"/>
          </p:cNvSpPr>
          <p:nvPr>
            <p:ph type="body" sz="quarter" idx="11" hasCustomPrompt="1"/>
          </p:nvPr>
        </p:nvSpPr>
        <p:spPr>
          <a:xfrm>
            <a:off x="1045067" y="5877272"/>
            <a:ext cx="9947477" cy="1008112"/>
          </a:xfrm>
          <a:prstGeom prst="rect">
            <a:avLst/>
          </a:prstGeom>
        </p:spPr>
        <p:txBody>
          <a:bodyPr/>
          <a:lstStyle>
            <a:lvl1pPr marL="0" indent="0">
              <a:buFontTx/>
              <a:buNone/>
              <a:defRPr lang="sv-SE" sz="26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600" b="0" i="0" kern="1200" baseline="0">
                <a:solidFill>
                  <a:schemeClr val="tx2"/>
                </a:solidFill>
                <a:effectLst/>
                <a:latin typeface="Helvetica LT Std" pitchFamily="2" charset="0"/>
                <a:ea typeface="+mj-ea"/>
                <a:cs typeface="+mj-cs"/>
              </a:rPr>
              <a:t>Platshållare för bildtext </a:t>
            </a:r>
            <a:r>
              <a:rPr lang="sv-SE" sz="2600" b="0" i="0" kern="1200" baseline="0" err="1">
                <a:solidFill>
                  <a:schemeClr val="tx2"/>
                </a:solidFill>
                <a:effectLst/>
                <a:latin typeface="Helvetica LT Std" pitchFamily="2" charset="0"/>
                <a:ea typeface="+mj-ea"/>
                <a:cs typeface="+mj-cs"/>
              </a:rPr>
              <a:t>lorem</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dolore</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ipsum</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voloret</a:t>
            </a:r>
            <a:r>
              <a:rPr lang="sv-SE" sz="2600" b="0" i="0" kern="1200" baseline="0">
                <a:solidFill>
                  <a:schemeClr val="tx2"/>
                </a:solidFill>
                <a:effectLst/>
                <a:latin typeface="Helvetica LT Std" pitchFamily="2" charset="0"/>
                <a:ea typeface="+mj-ea"/>
                <a:cs typeface="+mj-cs"/>
              </a:rPr>
              <a:t> </a:t>
            </a:r>
            <a:endParaRPr lang="sv-SE" sz="2200" b="0" i="0" kern="1200" baseline="0">
              <a:solidFill>
                <a:schemeClr val="tx2"/>
              </a:solidFill>
              <a:effectLst/>
              <a:latin typeface="Helvetica LT Std" pitchFamily="2" charset="0"/>
              <a:ea typeface="+mj-ea"/>
              <a:cs typeface="+mj-cs"/>
            </a:endParaRPr>
          </a:p>
        </p:txBody>
      </p:sp>
      <p:sp>
        <p:nvSpPr>
          <p:cNvPr id="4" name="Platshållare för bild 5">
            <a:extLst>
              <a:ext uri="{FF2B5EF4-FFF2-40B4-BE49-F238E27FC236}">
                <a16:creationId xmlns:a16="http://schemas.microsoft.com/office/drawing/2014/main" id="{F3BD9AEB-605E-7E48-8A14-D3624381FCF3}"/>
              </a:ext>
            </a:extLst>
          </p:cNvPr>
          <p:cNvSpPr>
            <a:spLocks noGrp="1"/>
          </p:cNvSpPr>
          <p:nvPr>
            <p:ph type="pic" sz="quarter" idx="12"/>
          </p:nvPr>
        </p:nvSpPr>
        <p:spPr>
          <a:xfrm>
            <a:off x="1127125" y="1340768"/>
            <a:ext cx="9947477" cy="424847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724600447"/>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bildtext orange märk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0A59019-5BD3-2647-ADC0-ADEED653D8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15">
            <a:extLst>
              <a:ext uri="{FF2B5EF4-FFF2-40B4-BE49-F238E27FC236}">
                <a16:creationId xmlns:a16="http://schemas.microsoft.com/office/drawing/2014/main" id="{115A6012-4161-3F42-B748-148D2F124B68}"/>
              </a:ext>
            </a:extLst>
          </p:cNvPr>
          <p:cNvSpPr>
            <a:spLocks noGrp="1"/>
          </p:cNvSpPr>
          <p:nvPr>
            <p:ph type="body" sz="quarter" idx="11" hasCustomPrompt="1"/>
          </p:nvPr>
        </p:nvSpPr>
        <p:spPr>
          <a:xfrm>
            <a:off x="1045067" y="5877272"/>
            <a:ext cx="9947477" cy="1008112"/>
          </a:xfrm>
          <a:prstGeom prst="rect">
            <a:avLst/>
          </a:prstGeom>
        </p:spPr>
        <p:txBody>
          <a:bodyPr/>
          <a:lstStyle>
            <a:lvl1pPr marL="0" indent="0">
              <a:buFontTx/>
              <a:buNone/>
              <a:defRPr lang="sv-SE" sz="26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600" b="0" i="0" kern="1200" baseline="0">
                <a:solidFill>
                  <a:schemeClr val="tx2"/>
                </a:solidFill>
                <a:effectLst/>
                <a:latin typeface="Helvetica LT Std" pitchFamily="2" charset="0"/>
                <a:ea typeface="+mj-ea"/>
                <a:cs typeface="+mj-cs"/>
              </a:rPr>
              <a:t>Platshållare för bildtext </a:t>
            </a:r>
            <a:r>
              <a:rPr lang="sv-SE" sz="2600" b="0" i="0" kern="1200" baseline="0" err="1">
                <a:solidFill>
                  <a:schemeClr val="tx2"/>
                </a:solidFill>
                <a:effectLst/>
                <a:latin typeface="Helvetica LT Std" pitchFamily="2" charset="0"/>
                <a:ea typeface="+mj-ea"/>
                <a:cs typeface="+mj-cs"/>
              </a:rPr>
              <a:t>lorem</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dolore</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ipsum</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voloret</a:t>
            </a:r>
            <a:r>
              <a:rPr lang="sv-SE" sz="2600" b="0" i="0" kern="1200" baseline="0">
                <a:solidFill>
                  <a:schemeClr val="tx2"/>
                </a:solidFill>
                <a:effectLst/>
                <a:latin typeface="Helvetica LT Std" pitchFamily="2" charset="0"/>
                <a:ea typeface="+mj-ea"/>
                <a:cs typeface="+mj-cs"/>
              </a:rPr>
              <a:t> </a:t>
            </a:r>
            <a:endParaRPr lang="sv-SE" sz="2200" b="0" i="0" kern="1200" baseline="0">
              <a:solidFill>
                <a:schemeClr val="tx2"/>
              </a:solidFill>
              <a:effectLst/>
              <a:latin typeface="Helvetica LT Std" pitchFamily="2" charset="0"/>
              <a:ea typeface="+mj-ea"/>
              <a:cs typeface="+mj-cs"/>
            </a:endParaRPr>
          </a:p>
        </p:txBody>
      </p:sp>
      <p:sp>
        <p:nvSpPr>
          <p:cNvPr id="4" name="Platshållare för bild 5">
            <a:extLst>
              <a:ext uri="{FF2B5EF4-FFF2-40B4-BE49-F238E27FC236}">
                <a16:creationId xmlns:a16="http://schemas.microsoft.com/office/drawing/2014/main" id="{F3BD9AEB-605E-7E48-8A14-D3624381FCF3}"/>
              </a:ext>
            </a:extLst>
          </p:cNvPr>
          <p:cNvSpPr>
            <a:spLocks noGrp="1"/>
          </p:cNvSpPr>
          <p:nvPr>
            <p:ph type="pic" sz="quarter" idx="12"/>
          </p:nvPr>
        </p:nvSpPr>
        <p:spPr>
          <a:xfrm>
            <a:off x="1127125" y="1340768"/>
            <a:ext cx="9947477" cy="424847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436966359"/>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bild orange">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31ACED96-BDDA-BF4F-A4C8-A09AF775E8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Platshållare för text 22">
            <a:extLst>
              <a:ext uri="{FF2B5EF4-FFF2-40B4-BE49-F238E27FC236}">
                <a16:creationId xmlns:a16="http://schemas.microsoft.com/office/drawing/2014/main" id="{1E79520C-F718-6944-8016-1C6960FAB582}"/>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a:solidFill>
                  <a:schemeClr val="bg1"/>
                </a:solidFill>
                <a:latin typeface="Helvetica LT Std" pitchFamily="2" charset="0"/>
              </a:rPr>
              <a:t>TITELRUBRIK</a:t>
            </a:r>
            <a:br>
              <a:rPr lang="sv-SE" sz="2800" b="0" kern="0" spc="100" baseline="0">
                <a:solidFill>
                  <a:schemeClr val="bg1"/>
                </a:solidFill>
                <a:latin typeface="Helvetica LT Std" pitchFamily="2" charset="0"/>
              </a:rPr>
            </a:br>
            <a:r>
              <a:rPr lang="sv-SE" sz="2800" b="0" kern="0" spc="100" baseline="0">
                <a:solidFill>
                  <a:schemeClr val="bg1"/>
                </a:solidFill>
                <a:latin typeface="Helvetica LT Std" pitchFamily="2" charset="0"/>
              </a:rPr>
              <a:t>PRESENTATION</a:t>
            </a:r>
            <a:endParaRPr lang="sv-SE"/>
          </a:p>
        </p:txBody>
      </p:sp>
      <p:sp>
        <p:nvSpPr>
          <p:cNvPr id="23" name="Platshållare för text 27">
            <a:extLst>
              <a:ext uri="{FF2B5EF4-FFF2-40B4-BE49-F238E27FC236}">
                <a16:creationId xmlns:a16="http://schemas.microsoft.com/office/drawing/2014/main" id="{89A52C1B-8977-2A45-A925-6B5CD53BFA1B}"/>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LULEÅ KOMMUN</a:t>
            </a:r>
          </a:p>
        </p:txBody>
      </p:sp>
      <p:sp>
        <p:nvSpPr>
          <p:cNvPr id="24" name="Platshållare för text 27">
            <a:extLst>
              <a:ext uri="{FF2B5EF4-FFF2-40B4-BE49-F238E27FC236}">
                <a16:creationId xmlns:a16="http://schemas.microsoft.com/office/drawing/2014/main" id="{DA0C0B3A-3DF4-D843-B58B-935B82130459}"/>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Namn Efternamn, titel, plats</a:t>
            </a:r>
            <a:br>
              <a:rPr lang="sv-SE"/>
            </a:br>
            <a:r>
              <a:rPr lang="sv-SE"/>
              <a:t>2022-01-01</a:t>
            </a:r>
          </a:p>
        </p:txBody>
      </p:sp>
    </p:spTree>
    <p:extLst>
      <p:ext uri="{BB962C8B-B14F-4D97-AF65-F5344CB8AC3E}">
        <p14:creationId xmlns:p14="http://schemas.microsoft.com/office/powerpoint/2010/main" val="3792607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bild blått märk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727E551-0FBD-1F41-B3A5-14937CB030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
        <p:nvSpPr>
          <p:cNvPr id="4" name="Platshållare för text 13">
            <a:extLst>
              <a:ext uri="{FF2B5EF4-FFF2-40B4-BE49-F238E27FC236}">
                <a16:creationId xmlns:a16="http://schemas.microsoft.com/office/drawing/2014/main" id="{DB13520E-A7E8-DB46-9B21-ABF3AA113E2E}"/>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a:t>
            </a:r>
          </a:p>
          <a:p>
            <a:pPr lvl="0"/>
            <a:r>
              <a:rPr lang="sv-SE"/>
              <a:t>tvåradig rubrik</a:t>
            </a:r>
          </a:p>
        </p:txBody>
      </p:sp>
      <p:sp>
        <p:nvSpPr>
          <p:cNvPr id="5" name="Platshållare för text 15">
            <a:extLst>
              <a:ext uri="{FF2B5EF4-FFF2-40B4-BE49-F238E27FC236}">
                <a16:creationId xmlns:a16="http://schemas.microsoft.com/office/drawing/2014/main" id="{DC1137DA-346B-374A-88E6-AC771624AAFD}"/>
              </a:ext>
            </a:extLst>
          </p:cNvPr>
          <p:cNvSpPr>
            <a:spLocks noGrp="1"/>
          </p:cNvSpPr>
          <p:nvPr>
            <p:ph type="body" sz="quarter" idx="11" hasCustomPrompt="1"/>
          </p:nvPr>
        </p:nvSpPr>
        <p:spPr>
          <a:xfrm>
            <a:off x="1045067" y="3212976"/>
            <a:ext cx="4330853" cy="2664296"/>
          </a:xfrm>
          <a:prstGeom prst="rect">
            <a:avLst/>
          </a:prstGeom>
        </p:spPr>
        <p:txBody>
          <a:bodyPr/>
          <a:lstStyle>
            <a:lvl1pPr marL="0" indent="0">
              <a:spcBef>
                <a:spcPts val="0"/>
              </a:spcBef>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p>
          <a:p>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endParaRPr lang="sv-SE" sz="2200" b="0" i="0" kern="1200" baseline="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140346658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ch bild orange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D057947-F953-344E-BCE8-D3C0120E40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
        <p:nvSpPr>
          <p:cNvPr id="8" name="Platshållare för text 13">
            <a:extLst>
              <a:ext uri="{FF2B5EF4-FFF2-40B4-BE49-F238E27FC236}">
                <a16:creationId xmlns:a16="http://schemas.microsoft.com/office/drawing/2014/main" id="{D8BAC583-34F2-5049-8398-F3F22E7E4EC6}"/>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a:t>
            </a:r>
          </a:p>
          <a:p>
            <a:pPr lvl="0"/>
            <a:r>
              <a:rPr lang="sv-SE"/>
              <a:t>tvåradig rubrik</a:t>
            </a:r>
          </a:p>
        </p:txBody>
      </p:sp>
      <p:sp>
        <p:nvSpPr>
          <p:cNvPr id="7" name="Platshållare för text 15">
            <a:extLst>
              <a:ext uri="{FF2B5EF4-FFF2-40B4-BE49-F238E27FC236}">
                <a16:creationId xmlns:a16="http://schemas.microsoft.com/office/drawing/2014/main" id="{1DEFA0B1-6FBB-E642-806B-85677B971EA7}"/>
              </a:ext>
            </a:extLst>
          </p:cNvPr>
          <p:cNvSpPr>
            <a:spLocks noGrp="1"/>
          </p:cNvSpPr>
          <p:nvPr>
            <p:ph type="body" sz="quarter" idx="11" hasCustomPrompt="1"/>
          </p:nvPr>
        </p:nvSpPr>
        <p:spPr>
          <a:xfrm>
            <a:off x="1045067" y="3212976"/>
            <a:ext cx="4330853" cy="2664296"/>
          </a:xfrm>
          <a:prstGeom prst="rect">
            <a:avLst/>
          </a:prstGeom>
        </p:spPr>
        <p:txBody>
          <a:bodyPr/>
          <a:lstStyle>
            <a:lvl1pPr marL="0" indent="0">
              <a:spcBef>
                <a:spcPts val="0"/>
              </a:spcBef>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p>
          <a:p>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endParaRPr lang="sv-SE" sz="2200" b="0" i="0" kern="1200" baseline="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157116321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nktlista och bild blått märk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8F26F98-3D49-C345-A4E1-864470CF3A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
        <p:nvSpPr>
          <p:cNvPr id="9" name="Platshållare för text 13">
            <a:extLst>
              <a:ext uri="{FF2B5EF4-FFF2-40B4-BE49-F238E27FC236}">
                <a16:creationId xmlns:a16="http://schemas.microsoft.com/office/drawing/2014/main" id="{01527346-5065-6B4B-8A30-2AA808DEFBCC}"/>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a:t>
            </a:r>
          </a:p>
          <a:p>
            <a:pPr lvl="0"/>
            <a:r>
              <a:rPr lang="sv-SE"/>
              <a:t>tvåradig rubrik</a:t>
            </a:r>
          </a:p>
        </p:txBody>
      </p:sp>
      <p:sp>
        <p:nvSpPr>
          <p:cNvPr id="4" name="Platshållare för text 3">
            <a:extLst>
              <a:ext uri="{FF2B5EF4-FFF2-40B4-BE49-F238E27FC236}">
                <a16:creationId xmlns:a16="http://schemas.microsoft.com/office/drawing/2014/main" id="{1E8026EC-A776-5E4D-9D60-176F0B15FD18}"/>
              </a:ext>
            </a:extLst>
          </p:cNvPr>
          <p:cNvSpPr>
            <a:spLocks noGrp="1"/>
          </p:cNvSpPr>
          <p:nvPr>
            <p:ph type="body" sz="quarter" idx="13" hasCustomPrompt="1"/>
          </p:nvPr>
        </p:nvSpPr>
        <p:spPr>
          <a:xfrm>
            <a:off x="1056457" y="3212977"/>
            <a:ext cx="3815408" cy="1872208"/>
          </a:xfrm>
          <a:prstGeom prst="rect">
            <a:avLst/>
          </a:prstGeom>
        </p:spPr>
        <p:txBody>
          <a:bodyPr/>
          <a:lstStyle>
            <a:lvl1pPr>
              <a:defRPr lang="sv-SE" sz="2200" b="0" i="0" kern="1200" baseline="0" smtClean="0">
                <a:solidFill>
                  <a:schemeClr val="tx2"/>
                </a:solidFill>
                <a:effectLst/>
                <a:latin typeface="Helvetica LT Std" pitchFamily="2" charset="0"/>
              </a:defRPr>
            </a:lvl1pPr>
          </a:lstStyle>
          <a:p>
            <a:r>
              <a:rPr lang="sv-SE" sz="1800" b="0" i="0" kern="1200" baseline="0">
                <a:solidFill>
                  <a:schemeClr val="tx2"/>
                </a:solidFill>
                <a:effectLst/>
                <a:latin typeface="Helvetica LT Std" pitchFamily="2" charset="0"/>
                <a:ea typeface="+mj-ea"/>
                <a:cs typeface="+mj-cs"/>
              </a:rPr>
              <a:t>Ne </a:t>
            </a:r>
            <a:r>
              <a:rPr lang="sv-SE" sz="1800" b="0" i="0" kern="1200" baseline="0" err="1">
                <a:solidFill>
                  <a:schemeClr val="tx2"/>
                </a:solidFill>
                <a:effectLst/>
                <a:latin typeface="Helvetica LT Std" pitchFamily="2" charset="0"/>
                <a:ea typeface="+mj-ea"/>
                <a:cs typeface="+mj-cs"/>
              </a:rPr>
              <a:t>net</a:t>
            </a:r>
            <a:r>
              <a:rPr lang="sv-SE" sz="1800" b="0" i="0" kern="1200" baseline="0">
                <a:solidFill>
                  <a:schemeClr val="tx2"/>
                </a:solidFill>
                <a:effectLst/>
                <a:latin typeface="Helvetica LT Std" pitchFamily="2" charset="0"/>
                <a:ea typeface="+mj-ea"/>
                <a:cs typeface="+mj-cs"/>
              </a:rPr>
              <a:t> ut </a:t>
            </a:r>
            <a:r>
              <a:rPr lang="sv-SE" sz="1800" b="0" i="0" kern="1200" baseline="0" err="1">
                <a:solidFill>
                  <a:schemeClr val="tx2"/>
                </a:solidFill>
                <a:effectLst/>
                <a:latin typeface="Helvetica LT Std" pitchFamily="2" charset="0"/>
                <a:ea typeface="+mj-ea"/>
                <a:cs typeface="+mj-cs"/>
              </a:rPr>
              <a:t>ipsam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estiure</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Sediamus</a:t>
            </a:r>
            <a:r>
              <a:rPr lang="sv-SE" sz="1800" b="0" i="0" kern="1200" baseline="0">
                <a:solidFill>
                  <a:schemeClr val="tx2"/>
                </a:solidFill>
                <a:effectLst/>
                <a:latin typeface="Helvetica LT Std" pitchFamily="2" charset="0"/>
                <a:ea typeface="+mj-ea"/>
                <a:cs typeface="+mj-cs"/>
              </a:rPr>
              <a:t> del et </a:t>
            </a:r>
            <a:r>
              <a:rPr lang="sv-SE" sz="1800" b="0" i="0" kern="1200" baseline="0" err="1">
                <a:solidFill>
                  <a:schemeClr val="tx2"/>
                </a:solidFill>
                <a:effectLst/>
                <a:latin typeface="Helvetica LT Std" pitchFamily="2" charset="0"/>
                <a:ea typeface="+mj-ea"/>
                <a:cs typeface="+mj-cs"/>
              </a:rPr>
              <a:t>vollaccum</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lvl="0"/>
            <a:endParaRPr lang="sv-SE"/>
          </a:p>
        </p:txBody>
      </p:sp>
    </p:spTree>
    <p:extLst>
      <p:ext uri="{BB962C8B-B14F-4D97-AF65-F5344CB8AC3E}">
        <p14:creationId xmlns:p14="http://schemas.microsoft.com/office/powerpoint/2010/main" val="275527381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unktlista och bild orange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A336D58-4837-804B-A172-5BF82CA70A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
        <p:nvSpPr>
          <p:cNvPr id="8" name="Platshållare för text 13">
            <a:extLst>
              <a:ext uri="{FF2B5EF4-FFF2-40B4-BE49-F238E27FC236}">
                <a16:creationId xmlns:a16="http://schemas.microsoft.com/office/drawing/2014/main" id="{61F25A46-6AC2-0A4B-9EF5-9A0C56F5A55C}"/>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a:t>
            </a:r>
          </a:p>
          <a:p>
            <a:pPr lvl="0"/>
            <a:r>
              <a:rPr lang="sv-SE"/>
              <a:t>tvåradig rubrik</a:t>
            </a:r>
          </a:p>
        </p:txBody>
      </p:sp>
      <p:sp>
        <p:nvSpPr>
          <p:cNvPr id="9" name="Platshållare för text 3">
            <a:extLst>
              <a:ext uri="{FF2B5EF4-FFF2-40B4-BE49-F238E27FC236}">
                <a16:creationId xmlns:a16="http://schemas.microsoft.com/office/drawing/2014/main" id="{2287A0AA-E7CF-D246-8012-DD3F6B1F5472}"/>
              </a:ext>
            </a:extLst>
          </p:cNvPr>
          <p:cNvSpPr>
            <a:spLocks noGrp="1"/>
          </p:cNvSpPr>
          <p:nvPr>
            <p:ph type="body" sz="quarter" idx="13" hasCustomPrompt="1"/>
          </p:nvPr>
        </p:nvSpPr>
        <p:spPr>
          <a:xfrm>
            <a:off x="1056457" y="3212977"/>
            <a:ext cx="3815408" cy="1872208"/>
          </a:xfrm>
          <a:prstGeom prst="rect">
            <a:avLst/>
          </a:prstGeom>
        </p:spPr>
        <p:txBody>
          <a:bodyPr/>
          <a:lstStyle>
            <a:lvl1pPr>
              <a:defRPr lang="sv-SE" sz="2200" b="0" i="0" kern="1200" baseline="0" smtClean="0">
                <a:solidFill>
                  <a:schemeClr val="tx2"/>
                </a:solidFill>
                <a:effectLst/>
                <a:latin typeface="Helvetica LT Std" pitchFamily="2" charset="0"/>
              </a:defRPr>
            </a:lvl1pPr>
          </a:lstStyle>
          <a:p>
            <a:r>
              <a:rPr lang="sv-SE" sz="1800" b="0" i="0" kern="1200" baseline="0">
                <a:solidFill>
                  <a:schemeClr val="tx2"/>
                </a:solidFill>
                <a:effectLst/>
                <a:latin typeface="Helvetica LT Std" pitchFamily="2" charset="0"/>
                <a:ea typeface="+mj-ea"/>
                <a:cs typeface="+mj-cs"/>
              </a:rPr>
              <a:t>Ne </a:t>
            </a:r>
            <a:r>
              <a:rPr lang="sv-SE" sz="1800" b="0" i="0" kern="1200" baseline="0" err="1">
                <a:solidFill>
                  <a:schemeClr val="tx2"/>
                </a:solidFill>
                <a:effectLst/>
                <a:latin typeface="Helvetica LT Std" pitchFamily="2" charset="0"/>
                <a:ea typeface="+mj-ea"/>
                <a:cs typeface="+mj-cs"/>
              </a:rPr>
              <a:t>net</a:t>
            </a:r>
            <a:r>
              <a:rPr lang="sv-SE" sz="1800" b="0" i="0" kern="1200" baseline="0">
                <a:solidFill>
                  <a:schemeClr val="tx2"/>
                </a:solidFill>
                <a:effectLst/>
                <a:latin typeface="Helvetica LT Std" pitchFamily="2" charset="0"/>
                <a:ea typeface="+mj-ea"/>
                <a:cs typeface="+mj-cs"/>
              </a:rPr>
              <a:t> ut </a:t>
            </a:r>
            <a:r>
              <a:rPr lang="sv-SE" sz="1800" b="0" i="0" kern="1200" baseline="0" err="1">
                <a:solidFill>
                  <a:schemeClr val="tx2"/>
                </a:solidFill>
                <a:effectLst/>
                <a:latin typeface="Helvetica LT Std" pitchFamily="2" charset="0"/>
                <a:ea typeface="+mj-ea"/>
                <a:cs typeface="+mj-cs"/>
              </a:rPr>
              <a:t>ipsam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estiure</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Sediamus</a:t>
            </a:r>
            <a:r>
              <a:rPr lang="sv-SE" sz="1800" b="0" i="0" kern="1200" baseline="0">
                <a:solidFill>
                  <a:schemeClr val="tx2"/>
                </a:solidFill>
                <a:effectLst/>
                <a:latin typeface="Helvetica LT Std" pitchFamily="2" charset="0"/>
                <a:ea typeface="+mj-ea"/>
                <a:cs typeface="+mj-cs"/>
              </a:rPr>
              <a:t> del et </a:t>
            </a:r>
            <a:r>
              <a:rPr lang="sv-SE" sz="1800" b="0" i="0" kern="1200" baseline="0" err="1">
                <a:solidFill>
                  <a:schemeClr val="tx2"/>
                </a:solidFill>
                <a:effectLst/>
                <a:latin typeface="Helvetica LT Std" pitchFamily="2" charset="0"/>
                <a:ea typeface="+mj-ea"/>
                <a:cs typeface="+mj-cs"/>
              </a:rPr>
              <a:t>vollaccum</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lvl="0"/>
            <a:endParaRPr lang="sv-SE"/>
          </a:p>
        </p:txBody>
      </p:sp>
    </p:spTree>
    <p:extLst>
      <p:ext uri="{BB962C8B-B14F-4D97-AF65-F5344CB8AC3E}">
        <p14:creationId xmlns:p14="http://schemas.microsoft.com/office/powerpoint/2010/main" val="382398263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unktlista blått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C28C8D9-0FD2-5E45-BCCA-35A3A1DD66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tshållare för text 13">
            <a:extLst>
              <a:ext uri="{FF2B5EF4-FFF2-40B4-BE49-F238E27FC236}">
                <a16:creationId xmlns:a16="http://schemas.microsoft.com/office/drawing/2014/main" id="{DB13520E-A7E8-DB46-9B21-ABF3AA113E2E}"/>
              </a:ext>
            </a:extLst>
          </p:cNvPr>
          <p:cNvSpPr>
            <a:spLocks noGrp="1"/>
          </p:cNvSpPr>
          <p:nvPr>
            <p:ph type="body" sz="quarter" idx="10" hasCustomPrompt="1"/>
          </p:nvPr>
        </p:nvSpPr>
        <p:spPr>
          <a:xfrm>
            <a:off x="1045067" y="1556793"/>
            <a:ext cx="8147278"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7" name="Platshållare för text 3">
            <a:extLst>
              <a:ext uri="{FF2B5EF4-FFF2-40B4-BE49-F238E27FC236}">
                <a16:creationId xmlns:a16="http://schemas.microsoft.com/office/drawing/2014/main" id="{B41369B0-0182-FB46-8FA8-CD0C36EDCF73}"/>
              </a:ext>
            </a:extLst>
          </p:cNvPr>
          <p:cNvSpPr>
            <a:spLocks noGrp="1"/>
          </p:cNvSpPr>
          <p:nvPr>
            <p:ph type="body" sz="quarter" idx="13" hasCustomPrompt="1"/>
          </p:nvPr>
        </p:nvSpPr>
        <p:spPr>
          <a:xfrm>
            <a:off x="1034644" y="2565400"/>
            <a:ext cx="10245931" cy="1799704"/>
          </a:xfrm>
          <a:prstGeom prst="rect">
            <a:avLst/>
          </a:prstGeom>
        </p:spPr>
        <p:txBody>
          <a:bodyPr numCol="2"/>
          <a:lstStyle>
            <a:lvl1pPr marL="285750" marR="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lang="sv-SE" sz="1800" b="0" i="0" kern="1200" baseline="0" smtClean="0">
                <a:solidFill>
                  <a:schemeClr val="tx2"/>
                </a:solidFill>
                <a:effectLst/>
                <a:latin typeface="Helvetica LT Std" pitchFamily="2" charset="0"/>
              </a:defRPr>
            </a:lvl1pPr>
          </a:lstStyle>
          <a:p>
            <a:r>
              <a:rPr lang="sv-SE" sz="1800" b="0" i="0" kern="1200" baseline="0">
                <a:solidFill>
                  <a:schemeClr val="tx2"/>
                </a:solidFill>
                <a:effectLst/>
                <a:latin typeface="Helvetica LT Std" pitchFamily="2" charset="0"/>
                <a:ea typeface="+mj-ea"/>
                <a:cs typeface="+mj-cs"/>
              </a:rPr>
              <a:t>Ne </a:t>
            </a:r>
            <a:r>
              <a:rPr lang="sv-SE" sz="1800" b="0" i="0" kern="1200" baseline="0" err="1">
                <a:solidFill>
                  <a:schemeClr val="tx2"/>
                </a:solidFill>
                <a:effectLst/>
                <a:latin typeface="Helvetica LT Std" pitchFamily="2" charset="0"/>
                <a:ea typeface="+mj-ea"/>
                <a:cs typeface="+mj-cs"/>
              </a:rPr>
              <a:t>net</a:t>
            </a:r>
            <a:r>
              <a:rPr lang="sv-SE" sz="1800" b="0" i="0" kern="1200" baseline="0">
                <a:solidFill>
                  <a:schemeClr val="tx2"/>
                </a:solidFill>
                <a:effectLst/>
                <a:latin typeface="Helvetica LT Std" pitchFamily="2" charset="0"/>
                <a:ea typeface="+mj-ea"/>
                <a:cs typeface="+mj-cs"/>
              </a:rPr>
              <a:t> ut </a:t>
            </a:r>
            <a:r>
              <a:rPr lang="sv-SE" sz="1800" b="0" i="0" kern="1200" baseline="0" err="1">
                <a:solidFill>
                  <a:schemeClr val="tx2"/>
                </a:solidFill>
                <a:effectLst/>
                <a:latin typeface="Helvetica LT Std" pitchFamily="2" charset="0"/>
                <a:ea typeface="+mj-ea"/>
                <a:cs typeface="+mj-cs"/>
              </a:rPr>
              <a:t>ipsam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estiure</a:t>
            </a:r>
            <a:r>
              <a:rPr lang="sv-SE" sz="1800" b="0" i="0" kern="1200" baseline="0">
                <a:solidFill>
                  <a:schemeClr val="tx2"/>
                </a:solidFill>
                <a:effectLst/>
                <a:latin typeface="Helvetica LT Std" pitchFamily="2" charset="0"/>
                <a:ea typeface="+mj-ea"/>
                <a:cs typeface="+mj-cs"/>
              </a:rPr>
              <a:t>,</a:t>
            </a:r>
          </a:p>
          <a:p>
            <a:r>
              <a:rPr lang="sv-SE" sz="1800" b="0" i="0" kern="1200" baseline="0" err="1">
                <a:solidFill>
                  <a:schemeClr val="tx2"/>
                </a:solidFill>
                <a:effectLst/>
                <a:latin typeface="Helvetica LT Std" pitchFamily="2" charset="0"/>
                <a:ea typeface="+mj-ea"/>
                <a:cs typeface="+mj-cs"/>
              </a:rPr>
              <a:t>Sediamus</a:t>
            </a:r>
            <a:r>
              <a:rPr lang="sv-SE" sz="1800" b="0" i="0" kern="1200" baseline="0">
                <a:solidFill>
                  <a:schemeClr val="tx2"/>
                </a:solidFill>
                <a:effectLst/>
                <a:latin typeface="Helvetica LT Std" pitchFamily="2" charset="0"/>
                <a:ea typeface="+mj-ea"/>
                <a:cs typeface="+mj-cs"/>
              </a:rPr>
              <a:t> del et </a:t>
            </a:r>
            <a:r>
              <a:rPr lang="sv-SE" sz="1800" b="0" i="0" kern="1200" baseline="0" err="1">
                <a:solidFill>
                  <a:schemeClr val="tx2"/>
                </a:solidFill>
                <a:effectLst/>
                <a:latin typeface="Helvetica LT Std" pitchFamily="2" charset="0"/>
                <a:ea typeface="+mj-ea"/>
                <a:cs typeface="+mj-cs"/>
              </a:rPr>
              <a:t>vollaccum</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pPr lvl="0"/>
            <a:endParaRPr lang="sv-SE"/>
          </a:p>
        </p:txBody>
      </p:sp>
    </p:spTree>
    <p:extLst>
      <p:ext uri="{BB962C8B-B14F-4D97-AF65-F5344CB8AC3E}">
        <p14:creationId xmlns:p14="http://schemas.microsoft.com/office/powerpoint/2010/main" val="21898725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344" userDrawn="1">
          <p15:clr>
            <a:srgbClr val="FBAE40"/>
          </p15:clr>
        </p15:guide>
        <p15:guide id="3" orient="horz" pos="161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unktlista orange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A960F57-5AE9-AC4D-A763-76F171338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latshållare för text 13">
            <a:extLst>
              <a:ext uri="{FF2B5EF4-FFF2-40B4-BE49-F238E27FC236}">
                <a16:creationId xmlns:a16="http://schemas.microsoft.com/office/drawing/2014/main" id="{890EEE07-292C-9949-B87E-2261151B3055}"/>
              </a:ext>
            </a:extLst>
          </p:cNvPr>
          <p:cNvSpPr>
            <a:spLocks noGrp="1"/>
          </p:cNvSpPr>
          <p:nvPr>
            <p:ph type="body" sz="quarter" idx="10" hasCustomPrompt="1"/>
          </p:nvPr>
        </p:nvSpPr>
        <p:spPr>
          <a:xfrm>
            <a:off x="1045067" y="1556793"/>
            <a:ext cx="8147278"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7" name="Platshållare för text 3">
            <a:extLst>
              <a:ext uri="{FF2B5EF4-FFF2-40B4-BE49-F238E27FC236}">
                <a16:creationId xmlns:a16="http://schemas.microsoft.com/office/drawing/2014/main" id="{EE6DCFDA-EC43-4E4B-8790-461A9DFC7EB1}"/>
              </a:ext>
            </a:extLst>
          </p:cNvPr>
          <p:cNvSpPr>
            <a:spLocks noGrp="1"/>
          </p:cNvSpPr>
          <p:nvPr>
            <p:ph type="body" sz="quarter" idx="13" hasCustomPrompt="1"/>
          </p:nvPr>
        </p:nvSpPr>
        <p:spPr>
          <a:xfrm>
            <a:off x="1034644" y="2565400"/>
            <a:ext cx="10245931" cy="1799704"/>
          </a:xfrm>
          <a:prstGeom prst="rect">
            <a:avLst/>
          </a:prstGeom>
        </p:spPr>
        <p:txBody>
          <a:bodyPr numCol="2"/>
          <a:lstStyle>
            <a:lvl1pPr marL="285750" marR="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lang="sv-SE" sz="1800" b="0" i="0" kern="1200" baseline="0" smtClean="0">
                <a:solidFill>
                  <a:schemeClr val="tx2"/>
                </a:solidFill>
                <a:effectLst/>
                <a:latin typeface="Helvetica LT Std" pitchFamily="2" charset="0"/>
              </a:defRPr>
            </a:lvl1pPr>
          </a:lstStyle>
          <a:p>
            <a:r>
              <a:rPr lang="sv-SE" sz="1800" b="0" i="0" kern="1200" baseline="0">
                <a:solidFill>
                  <a:schemeClr val="tx2"/>
                </a:solidFill>
                <a:effectLst/>
                <a:latin typeface="Helvetica LT Std" pitchFamily="2" charset="0"/>
                <a:ea typeface="+mj-ea"/>
                <a:cs typeface="+mj-cs"/>
              </a:rPr>
              <a:t>Ne </a:t>
            </a:r>
            <a:r>
              <a:rPr lang="sv-SE" sz="1800" b="0" i="0" kern="1200" baseline="0" err="1">
                <a:solidFill>
                  <a:schemeClr val="tx2"/>
                </a:solidFill>
                <a:effectLst/>
                <a:latin typeface="Helvetica LT Std" pitchFamily="2" charset="0"/>
                <a:ea typeface="+mj-ea"/>
                <a:cs typeface="+mj-cs"/>
              </a:rPr>
              <a:t>net</a:t>
            </a:r>
            <a:r>
              <a:rPr lang="sv-SE" sz="1800" b="0" i="0" kern="1200" baseline="0">
                <a:solidFill>
                  <a:schemeClr val="tx2"/>
                </a:solidFill>
                <a:effectLst/>
                <a:latin typeface="Helvetica LT Std" pitchFamily="2" charset="0"/>
                <a:ea typeface="+mj-ea"/>
                <a:cs typeface="+mj-cs"/>
              </a:rPr>
              <a:t> ut </a:t>
            </a:r>
            <a:r>
              <a:rPr lang="sv-SE" sz="1800" b="0" i="0" kern="1200" baseline="0" err="1">
                <a:solidFill>
                  <a:schemeClr val="tx2"/>
                </a:solidFill>
                <a:effectLst/>
                <a:latin typeface="Helvetica LT Std" pitchFamily="2" charset="0"/>
                <a:ea typeface="+mj-ea"/>
                <a:cs typeface="+mj-cs"/>
              </a:rPr>
              <a:t>ipsam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estiure</a:t>
            </a:r>
            <a:r>
              <a:rPr lang="sv-SE" sz="1800" b="0" i="0" kern="1200" baseline="0">
                <a:solidFill>
                  <a:schemeClr val="tx2"/>
                </a:solidFill>
                <a:effectLst/>
                <a:latin typeface="Helvetica LT Std" pitchFamily="2" charset="0"/>
                <a:ea typeface="+mj-ea"/>
                <a:cs typeface="+mj-cs"/>
              </a:rPr>
              <a:t>,</a:t>
            </a:r>
          </a:p>
          <a:p>
            <a:r>
              <a:rPr lang="sv-SE" sz="1800" b="0" i="0" kern="1200" baseline="0" err="1">
                <a:solidFill>
                  <a:schemeClr val="tx2"/>
                </a:solidFill>
                <a:effectLst/>
                <a:latin typeface="Helvetica LT Std" pitchFamily="2" charset="0"/>
                <a:ea typeface="+mj-ea"/>
                <a:cs typeface="+mj-cs"/>
              </a:rPr>
              <a:t>Sediamus</a:t>
            </a:r>
            <a:r>
              <a:rPr lang="sv-SE" sz="1800" b="0" i="0" kern="1200" baseline="0">
                <a:solidFill>
                  <a:schemeClr val="tx2"/>
                </a:solidFill>
                <a:effectLst/>
                <a:latin typeface="Helvetica LT Std" pitchFamily="2" charset="0"/>
                <a:ea typeface="+mj-ea"/>
                <a:cs typeface="+mj-cs"/>
              </a:rPr>
              <a:t> del et </a:t>
            </a:r>
            <a:r>
              <a:rPr lang="sv-SE" sz="1800" b="0" i="0" kern="1200" baseline="0" err="1">
                <a:solidFill>
                  <a:schemeClr val="tx2"/>
                </a:solidFill>
                <a:effectLst/>
                <a:latin typeface="Helvetica LT Std" pitchFamily="2" charset="0"/>
                <a:ea typeface="+mj-ea"/>
                <a:cs typeface="+mj-cs"/>
              </a:rPr>
              <a:t>vollaccum</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pPr lvl="0"/>
            <a:endParaRPr lang="sv-SE"/>
          </a:p>
        </p:txBody>
      </p:sp>
    </p:spTree>
    <p:extLst>
      <p:ext uri="{BB962C8B-B14F-4D97-AF65-F5344CB8AC3E}">
        <p14:creationId xmlns:p14="http://schemas.microsoft.com/office/powerpoint/2010/main" val="341860701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344" userDrawn="1">
          <p15:clr>
            <a:srgbClr val="FBAE40"/>
          </p15:clr>
        </p15:guide>
        <p15:guide id="3" orient="horz" pos="161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f eller diagram blått märke">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6786F3B4-0CE8-A541-ABEA-A51FA9909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Platshållare för text 13">
            <a:extLst>
              <a:ext uri="{FF2B5EF4-FFF2-40B4-BE49-F238E27FC236}">
                <a16:creationId xmlns:a16="http://schemas.microsoft.com/office/drawing/2014/main" id="{1A6EC555-737A-6A4A-AE3C-482254C21D6D}"/>
              </a:ext>
            </a:extLst>
          </p:cNvPr>
          <p:cNvSpPr>
            <a:spLocks noGrp="1"/>
          </p:cNvSpPr>
          <p:nvPr>
            <p:ph type="body" sz="quarter" idx="12" hasCustomPrompt="1"/>
          </p:nvPr>
        </p:nvSpPr>
        <p:spPr>
          <a:xfrm>
            <a:off x="1055440" y="1232731"/>
            <a:ext cx="9289032" cy="792088"/>
          </a:xfrm>
          <a:prstGeom prst="rect">
            <a:avLst/>
          </a:prstGeom>
        </p:spPr>
        <p:txBody>
          <a:bodyPr/>
          <a:lstStyle>
            <a:lvl1pPr marL="0" indent="0" algn="l">
              <a:spcBef>
                <a:spcPts val="0"/>
              </a:spcBef>
              <a:buFontTx/>
              <a:buNone/>
              <a:defRPr sz="28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mindre rubrik graf</a:t>
            </a:r>
          </a:p>
        </p:txBody>
      </p:sp>
      <p:sp>
        <p:nvSpPr>
          <p:cNvPr id="15" name="Platshållare för diagram 14">
            <a:extLst>
              <a:ext uri="{FF2B5EF4-FFF2-40B4-BE49-F238E27FC236}">
                <a16:creationId xmlns:a16="http://schemas.microsoft.com/office/drawing/2014/main" id="{69425F31-52CB-CC4F-B67D-DA9DFC183FA5}"/>
              </a:ext>
            </a:extLst>
          </p:cNvPr>
          <p:cNvSpPr>
            <a:spLocks noGrp="1"/>
          </p:cNvSpPr>
          <p:nvPr>
            <p:ph type="chart" sz="quarter" idx="13"/>
          </p:nvPr>
        </p:nvSpPr>
        <p:spPr>
          <a:xfrm>
            <a:off x="1128693" y="2348879"/>
            <a:ext cx="8279675" cy="3959845"/>
          </a:xfrm>
          <a:prstGeom prst="rect">
            <a:avLst/>
          </a:prstGeom>
        </p:spPr>
        <p:txBody>
          <a:bodyPr/>
          <a:lstStyle>
            <a:lvl1pPr marL="0" indent="0" algn="ctr">
              <a:buFontTx/>
              <a:buNone/>
              <a:defRPr sz="2800"/>
            </a:lvl1pPr>
          </a:lstStyle>
          <a:p>
            <a:r>
              <a:rPr lang="sv-SE"/>
              <a:t>Klicka på ikonen för att lägga till ett diagram</a:t>
            </a:r>
          </a:p>
        </p:txBody>
      </p:sp>
    </p:spTree>
    <p:extLst>
      <p:ext uri="{BB962C8B-B14F-4D97-AF65-F5344CB8AC3E}">
        <p14:creationId xmlns:p14="http://schemas.microsoft.com/office/powerpoint/2010/main" val="35211702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26" userDrawn="1">
          <p15:clr>
            <a:srgbClr val="FBAE40"/>
          </p15:clr>
        </p15:guide>
        <p15:guide id="3" orient="horz" pos="1616" userDrawn="1">
          <p15:clr>
            <a:srgbClr val="FBAE40"/>
          </p15:clr>
        </p15:guide>
        <p15:guide id="4" pos="71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f eller diagram orange märk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EC5262-3FB5-FE41-9373-31D1484CA1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1B46D695-0199-BB46-8BF1-6C93A7141197}"/>
              </a:ext>
            </a:extLst>
          </p:cNvPr>
          <p:cNvSpPr>
            <a:spLocks noGrp="1"/>
          </p:cNvSpPr>
          <p:nvPr>
            <p:ph type="body" sz="quarter" idx="12" hasCustomPrompt="1"/>
          </p:nvPr>
        </p:nvSpPr>
        <p:spPr>
          <a:xfrm>
            <a:off x="1055440" y="1232731"/>
            <a:ext cx="9289032" cy="792088"/>
          </a:xfrm>
          <a:prstGeom prst="rect">
            <a:avLst/>
          </a:prstGeom>
        </p:spPr>
        <p:txBody>
          <a:bodyPr/>
          <a:lstStyle>
            <a:lvl1pPr marL="0" indent="0" algn="l">
              <a:spcBef>
                <a:spcPts val="0"/>
              </a:spcBef>
              <a:buFontTx/>
              <a:buNone/>
              <a:defRPr sz="28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mindre rubrik graf</a:t>
            </a:r>
          </a:p>
        </p:txBody>
      </p:sp>
      <p:sp>
        <p:nvSpPr>
          <p:cNvPr id="15" name="Platshållare för diagram 14">
            <a:extLst>
              <a:ext uri="{FF2B5EF4-FFF2-40B4-BE49-F238E27FC236}">
                <a16:creationId xmlns:a16="http://schemas.microsoft.com/office/drawing/2014/main" id="{0E1230E9-28B6-2540-9FC2-8F432CA5E0BE}"/>
              </a:ext>
            </a:extLst>
          </p:cNvPr>
          <p:cNvSpPr>
            <a:spLocks noGrp="1"/>
          </p:cNvSpPr>
          <p:nvPr>
            <p:ph type="chart" sz="quarter" idx="13"/>
          </p:nvPr>
        </p:nvSpPr>
        <p:spPr>
          <a:xfrm>
            <a:off x="1128693" y="2348879"/>
            <a:ext cx="8279675" cy="3959845"/>
          </a:xfrm>
          <a:prstGeom prst="rect">
            <a:avLst/>
          </a:prstGeom>
        </p:spPr>
        <p:txBody>
          <a:bodyPr/>
          <a:lstStyle>
            <a:lvl1pPr marL="0" indent="0" algn="ctr">
              <a:buFontTx/>
              <a:buNone/>
              <a:defRPr sz="2800"/>
            </a:lvl1pPr>
          </a:lstStyle>
          <a:p>
            <a:r>
              <a:rPr lang="sv-SE"/>
              <a:t>Klicka på ikonen för att lägga till ett diagram</a:t>
            </a:r>
          </a:p>
        </p:txBody>
      </p:sp>
    </p:spTree>
    <p:extLst>
      <p:ext uri="{BB962C8B-B14F-4D97-AF65-F5344CB8AC3E}">
        <p14:creationId xmlns:p14="http://schemas.microsoft.com/office/powerpoint/2010/main" val="167398529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26" userDrawn="1">
          <p15:clr>
            <a:srgbClr val="FBAE40"/>
          </p15:clr>
        </p15:guide>
        <p15:guide id="3" orient="horz" pos="1616" userDrawn="1">
          <p15:clr>
            <a:srgbClr val="FBAE40"/>
          </p15:clr>
        </p15:guide>
        <p15:guide id="4" pos="71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blå">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FB740AF-6908-1A41-970C-5B38869882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F25199AC-0901-FF44-99CD-4B45ECE0F287}"/>
              </a:ext>
            </a:extLst>
          </p:cNvPr>
          <p:cNvSpPr>
            <a:spLocks noGrp="1"/>
          </p:cNvSpPr>
          <p:nvPr>
            <p:ph type="body" sz="quarter" idx="14" hasCustomPrompt="1"/>
          </p:nvPr>
        </p:nvSpPr>
        <p:spPr>
          <a:xfrm>
            <a:off x="1050149" y="5525320"/>
            <a:ext cx="1733483" cy="711992"/>
          </a:xfrm>
          <a:prstGeom prst="rect">
            <a:avLst/>
          </a:prstGeom>
        </p:spPr>
        <p:txBody>
          <a:bodyPr/>
          <a:lstStyle>
            <a:lvl1pPr marL="0" indent="0">
              <a:buFontTx/>
              <a:buNone/>
              <a:defRPr sz="120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Kontakt</a:t>
            </a:r>
          </a:p>
          <a:p>
            <a:pPr lvl="0"/>
            <a:r>
              <a:rPr lang="sv-SE"/>
              <a:t>Efternamn</a:t>
            </a:r>
          </a:p>
          <a:p>
            <a:pPr lvl="0"/>
            <a:r>
              <a:rPr lang="sv-SE"/>
              <a:t>Förvaltning</a:t>
            </a:r>
          </a:p>
        </p:txBody>
      </p:sp>
      <p:sp>
        <p:nvSpPr>
          <p:cNvPr id="7" name="Platshållare för text 2">
            <a:extLst>
              <a:ext uri="{FF2B5EF4-FFF2-40B4-BE49-F238E27FC236}">
                <a16:creationId xmlns:a16="http://schemas.microsoft.com/office/drawing/2014/main" id="{1ED37E18-E9BE-EB4F-8F89-C41F18D16DC1}"/>
              </a:ext>
            </a:extLst>
          </p:cNvPr>
          <p:cNvSpPr>
            <a:spLocks noGrp="1"/>
          </p:cNvSpPr>
          <p:nvPr>
            <p:ph type="body" sz="quarter" idx="15" hasCustomPrompt="1"/>
          </p:nvPr>
        </p:nvSpPr>
        <p:spPr>
          <a:xfrm>
            <a:off x="1050149" y="764704"/>
            <a:ext cx="1949507" cy="864096"/>
          </a:xfrm>
          <a:prstGeom prst="rect">
            <a:avLst/>
          </a:prstGeom>
        </p:spPr>
        <p:txBody>
          <a:bodyPr/>
          <a:lstStyle>
            <a:lvl1pPr marL="0" indent="0">
              <a:buFontTx/>
              <a:buNone/>
              <a:defRPr sz="440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Tack!</a:t>
            </a:r>
          </a:p>
        </p:txBody>
      </p:sp>
    </p:spTree>
    <p:extLst>
      <p:ext uri="{BB962C8B-B14F-4D97-AF65-F5344CB8AC3E}">
        <p14:creationId xmlns:p14="http://schemas.microsoft.com/office/powerpoint/2010/main" val="3062210661"/>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5FBFB88-1462-FE4E-80DF-F716A52C7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tshållare för text 2">
            <a:extLst>
              <a:ext uri="{FF2B5EF4-FFF2-40B4-BE49-F238E27FC236}">
                <a16:creationId xmlns:a16="http://schemas.microsoft.com/office/drawing/2014/main" id="{3E622DA1-2B31-3743-A3D9-7319E656E2DD}"/>
              </a:ext>
            </a:extLst>
          </p:cNvPr>
          <p:cNvSpPr>
            <a:spLocks noGrp="1"/>
          </p:cNvSpPr>
          <p:nvPr>
            <p:ph type="body" sz="quarter" idx="14" hasCustomPrompt="1"/>
          </p:nvPr>
        </p:nvSpPr>
        <p:spPr>
          <a:xfrm>
            <a:off x="1050149" y="5525320"/>
            <a:ext cx="1733483" cy="711992"/>
          </a:xfrm>
          <a:prstGeom prst="rect">
            <a:avLst/>
          </a:prstGeom>
        </p:spPr>
        <p:txBody>
          <a:bodyPr/>
          <a:lstStyle>
            <a:lvl1pPr marL="0" indent="0">
              <a:buFontTx/>
              <a:buNone/>
              <a:defRPr sz="120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Kontakt</a:t>
            </a:r>
          </a:p>
          <a:p>
            <a:pPr lvl="0"/>
            <a:r>
              <a:rPr lang="sv-SE"/>
              <a:t>Efternamn</a:t>
            </a:r>
          </a:p>
          <a:p>
            <a:pPr lvl="0"/>
            <a:r>
              <a:rPr lang="sv-SE"/>
              <a:t>Förvaltning</a:t>
            </a:r>
          </a:p>
        </p:txBody>
      </p:sp>
      <p:sp>
        <p:nvSpPr>
          <p:cNvPr id="8" name="Platshållare för text 2">
            <a:extLst>
              <a:ext uri="{FF2B5EF4-FFF2-40B4-BE49-F238E27FC236}">
                <a16:creationId xmlns:a16="http://schemas.microsoft.com/office/drawing/2014/main" id="{621D3452-D12A-E04C-AB45-6DE6EF3DC439}"/>
              </a:ext>
            </a:extLst>
          </p:cNvPr>
          <p:cNvSpPr>
            <a:spLocks noGrp="1"/>
          </p:cNvSpPr>
          <p:nvPr>
            <p:ph type="body" sz="quarter" idx="15" hasCustomPrompt="1"/>
          </p:nvPr>
        </p:nvSpPr>
        <p:spPr>
          <a:xfrm>
            <a:off x="1050149" y="764704"/>
            <a:ext cx="1949507" cy="864096"/>
          </a:xfrm>
          <a:prstGeom prst="rect">
            <a:avLst/>
          </a:prstGeom>
        </p:spPr>
        <p:txBody>
          <a:bodyPr/>
          <a:lstStyle>
            <a:lvl1pPr marL="0" indent="0">
              <a:buFontTx/>
              <a:buNone/>
              <a:defRPr sz="440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Tack!</a:t>
            </a:r>
          </a:p>
        </p:txBody>
      </p:sp>
    </p:spTree>
    <p:extLst>
      <p:ext uri="{BB962C8B-B14F-4D97-AF65-F5344CB8AC3E}">
        <p14:creationId xmlns:p14="http://schemas.microsoft.com/office/powerpoint/2010/main" val="12024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grafisk orang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2910B18-738A-8E41-9A4E-A2A9969CF6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Platshållare för text 22">
            <a:extLst>
              <a:ext uri="{FF2B5EF4-FFF2-40B4-BE49-F238E27FC236}">
                <a16:creationId xmlns:a16="http://schemas.microsoft.com/office/drawing/2014/main" id="{4C70EEE3-75CA-3A41-9DEF-B5BCE10713A4}"/>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a:solidFill>
                  <a:schemeClr val="bg1"/>
                </a:solidFill>
                <a:latin typeface="Helvetica LT Std" pitchFamily="2" charset="0"/>
              </a:rPr>
              <a:t>TITELRUBRIK</a:t>
            </a:r>
            <a:br>
              <a:rPr lang="sv-SE" sz="2800" b="0" kern="0" spc="100" baseline="0">
                <a:solidFill>
                  <a:schemeClr val="bg1"/>
                </a:solidFill>
                <a:latin typeface="Helvetica LT Std" pitchFamily="2" charset="0"/>
              </a:rPr>
            </a:br>
            <a:r>
              <a:rPr lang="sv-SE" sz="2800" b="0" kern="0" spc="100" baseline="0">
                <a:solidFill>
                  <a:schemeClr val="bg1"/>
                </a:solidFill>
                <a:latin typeface="Helvetica LT Std" pitchFamily="2" charset="0"/>
              </a:rPr>
              <a:t>PRESENTATION</a:t>
            </a:r>
            <a:endParaRPr lang="sv-SE"/>
          </a:p>
        </p:txBody>
      </p:sp>
      <p:sp>
        <p:nvSpPr>
          <p:cNvPr id="19" name="Platshållare för text 27">
            <a:extLst>
              <a:ext uri="{FF2B5EF4-FFF2-40B4-BE49-F238E27FC236}">
                <a16:creationId xmlns:a16="http://schemas.microsoft.com/office/drawing/2014/main" id="{AA016CF0-2F2E-384A-8B62-29209E8EA905}"/>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LULEÅ KOMMUN</a:t>
            </a:r>
          </a:p>
        </p:txBody>
      </p:sp>
      <p:sp>
        <p:nvSpPr>
          <p:cNvPr id="20" name="Platshållare för text 27">
            <a:extLst>
              <a:ext uri="{FF2B5EF4-FFF2-40B4-BE49-F238E27FC236}">
                <a16:creationId xmlns:a16="http://schemas.microsoft.com/office/drawing/2014/main" id="{4CB887C8-5A86-784F-B121-E98789AE4C45}"/>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Namn Efternamn, titel, plats</a:t>
            </a:r>
            <a:br>
              <a:rPr lang="sv-SE"/>
            </a:br>
            <a:r>
              <a:rPr lang="sv-SE"/>
              <a:t>2022-01-01</a:t>
            </a:r>
          </a:p>
        </p:txBody>
      </p:sp>
    </p:spTree>
    <p:extLst>
      <p:ext uri="{BB962C8B-B14F-4D97-AF65-F5344CB8AC3E}">
        <p14:creationId xmlns:p14="http://schemas.microsoft.com/office/powerpoint/2010/main" val="1746443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vslutning vi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C3C4AEB-5DE2-0240-8851-4E2E52BD63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
            <a:extLst>
              <a:ext uri="{FF2B5EF4-FFF2-40B4-BE49-F238E27FC236}">
                <a16:creationId xmlns:a16="http://schemas.microsoft.com/office/drawing/2014/main" id="{6DD780DC-E6A1-8C42-8896-8F83ABC9EF42}"/>
              </a:ext>
            </a:extLst>
          </p:cNvPr>
          <p:cNvSpPr>
            <a:spLocks noGrp="1"/>
          </p:cNvSpPr>
          <p:nvPr>
            <p:ph type="body" sz="quarter" idx="14" hasCustomPrompt="1"/>
          </p:nvPr>
        </p:nvSpPr>
        <p:spPr>
          <a:xfrm>
            <a:off x="1050149" y="5525320"/>
            <a:ext cx="1733483" cy="711992"/>
          </a:xfrm>
          <a:prstGeom prst="rect">
            <a:avLst/>
          </a:prstGeom>
        </p:spPr>
        <p:txBody>
          <a:bodyPr/>
          <a:lstStyle>
            <a:lvl1pPr marL="0" indent="0">
              <a:buFontTx/>
              <a:buNone/>
              <a:defRPr sz="1200" baseline="0">
                <a:solidFill>
                  <a:schemeClr val="bg2">
                    <a:lumMod val="50000"/>
                  </a:schemeClr>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Kontakt</a:t>
            </a:r>
          </a:p>
          <a:p>
            <a:pPr lvl="0"/>
            <a:r>
              <a:rPr lang="sv-SE"/>
              <a:t>Efternamn</a:t>
            </a:r>
          </a:p>
          <a:p>
            <a:pPr lvl="0"/>
            <a:r>
              <a:rPr lang="sv-SE"/>
              <a:t>Förvaltning</a:t>
            </a:r>
          </a:p>
        </p:txBody>
      </p:sp>
      <p:sp>
        <p:nvSpPr>
          <p:cNvPr id="9" name="Platshållare för text 2">
            <a:extLst>
              <a:ext uri="{FF2B5EF4-FFF2-40B4-BE49-F238E27FC236}">
                <a16:creationId xmlns:a16="http://schemas.microsoft.com/office/drawing/2014/main" id="{5F6E419D-F82B-D945-8312-0CF4A2FEE1BB}"/>
              </a:ext>
            </a:extLst>
          </p:cNvPr>
          <p:cNvSpPr>
            <a:spLocks noGrp="1"/>
          </p:cNvSpPr>
          <p:nvPr>
            <p:ph type="body" sz="quarter" idx="15" hasCustomPrompt="1"/>
          </p:nvPr>
        </p:nvSpPr>
        <p:spPr>
          <a:xfrm>
            <a:off x="1050149" y="764704"/>
            <a:ext cx="1949507" cy="864096"/>
          </a:xfrm>
          <a:prstGeom prst="rect">
            <a:avLst/>
          </a:prstGeom>
        </p:spPr>
        <p:txBody>
          <a:bodyPr/>
          <a:lstStyle>
            <a:lvl1pPr marL="0" indent="0">
              <a:buFontTx/>
              <a:buNone/>
              <a:defRPr sz="4400" baseline="0">
                <a:solidFill>
                  <a:schemeClr val="accent3"/>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Tack!</a:t>
            </a:r>
          </a:p>
        </p:txBody>
      </p:sp>
    </p:spTree>
    <p:extLst>
      <p:ext uri="{BB962C8B-B14F-4D97-AF65-F5344CB8AC3E}">
        <p14:creationId xmlns:p14="http://schemas.microsoft.com/office/powerpoint/2010/main" val="1340451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EB85B929-1F4A-48C3-A6E9-98B82C20EFAD}" type="datetimeFigureOut">
              <a:rPr lang="sv-SE" smtClean="0"/>
              <a:t>2022-09-20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496737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EB85B929-1F4A-48C3-A6E9-98B82C20EFAD}" type="datetimeFigureOut">
              <a:rPr lang="sv-SE" smtClean="0"/>
              <a:t>2022-09-20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174851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kommen agenda mönster blå">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C3119F2E-E989-CA44-84F7-644D243CA9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Platshållare för text 28">
            <a:extLst>
              <a:ext uri="{FF2B5EF4-FFF2-40B4-BE49-F238E27FC236}">
                <a16:creationId xmlns:a16="http://schemas.microsoft.com/office/drawing/2014/main" id="{FFC6F8E0-3FED-4C4C-A1C0-4C87A9EEF8C5}"/>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bg1"/>
                </a:solidFill>
              </a:defRPr>
            </a:lvl1pPr>
          </a:lstStyle>
          <a:p>
            <a:pPr lvl="0"/>
            <a:r>
              <a:rPr lang="sv-SE"/>
              <a:t>Välkommen</a:t>
            </a:r>
            <a:br>
              <a:rPr lang="sv-SE"/>
            </a:br>
            <a:r>
              <a:rPr lang="sv-SE"/>
              <a:t>Agenda</a:t>
            </a:r>
          </a:p>
        </p:txBody>
      </p:sp>
      <p:sp>
        <p:nvSpPr>
          <p:cNvPr id="32" name="Platshållare för text 30">
            <a:extLst>
              <a:ext uri="{FF2B5EF4-FFF2-40B4-BE49-F238E27FC236}">
                <a16:creationId xmlns:a16="http://schemas.microsoft.com/office/drawing/2014/main" id="{78A48A62-8B9E-7A44-8DD2-A363DE6F228A}"/>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bg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Platshållare för ämne eller program</a:t>
            </a:r>
          </a:p>
        </p:txBody>
      </p:sp>
    </p:spTree>
    <p:extLst>
      <p:ext uri="{BB962C8B-B14F-4D97-AF65-F5344CB8AC3E}">
        <p14:creationId xmlns:p14="http://schemas.microsoft.com/office/powerpoint/2010/main" val="735472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kommen agenda mönster orange">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2717D1AF-9755-E448-B623-0A535B5C40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tshållare för text 28">
            <a:extLst>
              <a:ext uri="{FF2B5EF4-FFF2-40B4-BE49-F238E27FC236}">
                <a16:creationId xmlns:a16="http://schemas.microsoft.com/office/drawing/2014/main" id="{054A8954-F4E1-6F4D-8EB3-5580668DD628}"/>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a:t>Välkommen</a:t>
            </a:r>
            <a:br>
              <a:rPr lang="sv-SE"/>
            </a:br>
            <a:r>
              <a:rPr lang="sv-SE"/>
              <a:t>Agenda</a:t>
            </a:r>
          </a:p>
        </p:txBody>
      </p:sp>
      <p:sp>
        <p:nvSpPr>
          <p:cNvPr id="10" name="Platshållare för text 30">
            <a:extLst>
              <a:ext uri="{FF2B5EF4-FFF2-40B4-BE49-F238E27FC236}">
                <a16:creationId xmlns:a16="http://schemas.microsoft.com/office/drawing/2014/main" id="{7ABFE80F-BEE6-7E49-BDE7-B90193484472}"/>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Platshållare för ämne eller program</a:t>
            </a:r>
          </a:p>
        </p:txBody>
      </p:sp>
    </p:spTree>
    <p:extLst>
      <p:ext uri="{BB962C8B-B14F-4D97-AF65-F5344CB8AC3E}">
        <p14:creationId xmlns:p14="http://schemas.microsoft.com/office/powerpoint/2010/main" val="387740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kommen agenda mönsterdel blå">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D1BBCAA-6BD3-2344-AA10-4CC91E124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ubrik 1">
            <a:extLst>
              <a:ext uri="{FF2B5EF4-FFF2-40B4-BE49-F238E27FC236}">
                <a16:creationId xmlns:a16="http://schemas.microsoft.com/office/drawing/2014/main" id="{0923E159-0813-004F-8EC3-5D946AE68989}"/>
              </a:ext>
            </a:extLst>
          </p:cNvPr>
          <p:cNvSpPr txBox="1">
            <a:spLocks/>
          </p:cNvSpPr>
          <p:nvPr userDrawn="1"/>
        </p:nvSpPr>
        <p:spPr bwMode="auto">
          <a:xfrm>
            <a:off x="1045067" y="5229200"/>
            <a:ext cx="6264696"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a:lnSpc>
                <a:spcPts val="1880"/>
              </a:lnSpc>
            </a:pPr>
            <a:r>
              <a:rPr lang="sv-SE" sz="1200" b="0" kern="0" baseline="0">
                <a:solidFill>
                  <a:schemeClr val="bg1"/>
                </a:solidFill>
                <a:latin typeface="Helvetica LT Std" pitchFamily="2" charset="0"/>
              </a:rPr>
              <a:t>Kontakt</a:t>
            </a:r>
            <a:br>
              <a:rPr lang="sv-SE" sz="1200" b="0" kern="0" baseline="0">
                <a:solidFill>
                  <a:schemeClr val="bg1"/>
                </a:solidFill>
                <a:latin typeface="Helvetica LT Std" pitchFamily="2" charset="0"/>
              </a:rPr>
            </a:br>
            <a:r>
              <a:rPr lang="sv-SE" sz="1200" b="0" kern="0" baseline="0">
                <a:solidFill>
                  <a:schemeClr val="bg1"/>
                </a:solidFill>
                <a:latin typeface="Helvetica LT Std" pitchFamily="2" charset="0"/>
              </a:rPr>
              <a:t>Namn Efternamn, titel </a:t>
            </a:r>
          </a:p>
          <a:p>
            <a:pPr>
              <a:lnSpc>
                <a:spcPts val="1880"/>
              </a:lnSpc>
            </a:pPr>
            <a:r>
              <a:rPr lang="sv-SE" sz="1200" b="0" kern="0" baseline="0">
                <a:solidFill>
                  <a:schemeClr val="bg1"/>
                </a:solidFill>
                <a:latin typeface="Helvetica LT Std" pitchFamily="2" charset="0"/>
              </a:rPr>
              <a:t>Förvaltning</a:t>
            </a:r>
          </a:p>
        </p:txBody>
      </p:sp>
      <p:sp>
        <p:nvSpPr>
          <p:cNvPr id="7" name="Platshållare för text 28">
            <a:extLst>
              <a:ext uri="{FF2B5EF4-FFF2-40B4-BE49-F238E27FC236}">
                <a16:creationId xmlns:a16="http://schemas.microsoft.com/office/drawing/2014/main" id="{020B72A5-802E-2A40-9DDF-AAE76D2A4F63}"/>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defRPr>
            </a:lvl1pPr>
          </a:lstStyle>
          <a:p>
            <a:pPr lvl="0"/>
            <a:r>
              <a:rPr lang="sv-SE"/>
              <a:t>Välkommen</a:t>
            </a:r>
            <a:br>
              <a:rPr lang="sv-SE"/>
            </a:br>
            <a:r>
              <a:rPr lang="sv-SE"/>
              <a:t>Agenda</a:t>
            </a:r>
          </a:p>
        </p:txBody>
      </p:sp>
      <p:sp>
        <p:nvSpPr>
          <p:cNvPr id="9" name="Platshållare för text 30">
            <a:extLst>
              <a:ext uri="{FF2B5EF4-FFF2-40B4-BE49-F238E27FC236}">
                <a16:creationId xmlns:a16="http://schemas.microsoft.com/office/drawing/2014/main" id="{A01D04E6-09BC-DB43-8F43-6F001968E93B}"/>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Platshållare för ämne eller program</a:t>
            </a:r>
          </a:p>
        </p:txBody>
      </p:sp>
    </p:spTree>
    <p:extLst>
      <p:ext uri="{BB962C8B-B14F-4D97-AF65-F5344CB8AC3E}">
        <p14:creationId xmlns:p14="http://schemas.microsoft.com/office/powerpoint/2010/main" val="2748245656"/>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kommen agenda mönsterdel orang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285ECB0-C843-0E4F-9CCF-CAF30A486F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Platshållare för text 28">
            <a:extLst>
              <a:ext uri="{FF2B5EF4-FFF2-40B4-BE49-F238E27FC236}">
                <a16:creationId xmlns:a16="http://schemas.microsoft.com/office/drawing/2014/main" id="{FFC6F8E0-3FED-4C4C-A1C0-4C87A9EEF8C5}"/>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defRPr>
            </a:lvl1pPr>
          </a:lstStyle>
          <a:p>
            <a:pPr lvl="0"/>
            <a:r>
              <a:rPr lang="sv-SE"/>
              <a:t>Välkommen</a:t>
            </a:r>
            <a:br>
              <a:rPr lang="sv-SE"/>
            </a:br>
            <a:r>
              <a:rPr lang="sv-SE"/>
              <a:t>Agenda</a:t>
            </a:r>
          </a:p>
        </p:txBody>
      </p:sp>
      <p:sp>
        <p:nvSpPr>
          <p:cNvPr id="9" name="Platshållare för text 30">
            <a:extLst>
              <a:ext uri="{FF2B5EF4-FFF2-40B4-BE49-F238E27FC236}">
                <a16:creationId xmlns:a16="http://schemas.microsoft.com/office/drawing/2014/main" id="{5272E7B3-294D-A04C-8069-7CC5A0DEFF26}"/>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Platshållare för ämne eller program</a:t>
            </a:r>
          </a:p>
        </p:txBody>
      </p:sp>
    </p:spTree>
    <p:extLst>
      <p:ext uri="{BB962C8B-B14F-4D97-AF65-F5344CB8AC3E}">
        <p14:creationId xmlns:p14="http://schemas.microsoft.com/office/powerpoint/2010/main" val="2879659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tat rubrik mönster isblå">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0F0C414-351C-E04C-879F-661CDB0425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latshållare för text 28">
            <a:extLst>
              <a:ext uri="{FF2B5EF4-FFF2-40B4-BE49-F238E27FC236}">
                <a16:creationId xmlns:a16="http://schemas.microsoft.com/office/drawing/2014/main" id="{68E3B4F3-6DEB-784E-B5FA-9ACC8A59434E}"/>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a:t>”Plats för citat</a:t>
            </a:r>
            <a:br>
              <a:rPr lang="sv-SE"/>
            </a:br>
            <a:r>
              <a:rPr lang="sv-SE"/>
              <a:t>eller rubrik”</a:t>
            </a:r>
          </a:p>
        </p:txBody>
      </p:sp>
      <p:sp>
        <p:nvSpPr>
          <p:cNvPr id="12" name="Platshållare för text 30">
            <a:extLst>
              <a:ext uri="{FF2B5EF4-FFF2-40B4-BE49-F238E27FC236}">
                <a16:creationId xmlns:a16="http://schemas.microsoft.com/office/drawing/2014/main" id="{A1880A58-C2CF-304A-9EBE-90787FFF9D6E}"/>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Namn eller ämne</a:t>
            </a:r>
          </a:p>
        </p:txBody>
      </p:sp>
    </p:spTree>
    <p:extLst>
      <p:ext uri="{BB962C8B-B14F-4D97-AF65-F5344CB8AC3E}">
        <p14:creationId xmlns:p14="http://schemas.microsoft.com/office/powerpoint/2010/main" val="990976125"/>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703" r:id="rId2"/>
    <p:sldLayoutId id="2147483692" r:id="rId3"/>
    <p:sldLayoutId id="2147483693" r:id="rId4"/>
    <p:sldLayoutId id="2147483680" r:id="rId5"/>
    <p:sldLayoutId id="2147483704" r:id="rId6"/>
    <p:sldLayoutId id="2147483734" r:id="rId7"/>
    <p:sldLayoutId id="2147483721" r:id="rId8"/>
    <p:sldLayoutId id="2147483728" r:id="rId9"/>
    <p:sldLayoutId id="2147483729" r:id="rId10"/>
    <p:sldLayoutId id="2147483715" r:id="rId11"/>
    <p:sldLayoutId id="2147483669" r:id="rId12"/>
    <p:sldLayoutId id="2147483705" r:id="rId13"/>
    <p:sldLayoutId id="2147483731" r:id="rId14"/>
    <p:sldLayoutId id="2147483733" r:id="rId15"/>
    <p:sldLayoutId id="2147483710" r:id="rId16"/>
    <p:sldLayoutId id="2147483720" r:id="rId17"/>
    <p:sldLayoutId id="2147483716" r:id="rId18"/>
    <p:sldLayoutId id="2147483719" r:id="rId19"/>
    <p:sldLayoutId id="2147483730" r:id="rId20"/>
    <p:sldLayoutId id="2147483732" r:id="rId21"/>
    <p:sldLayoutId id="2147483714" r:id="rId22"/>
    <p:sldLayoutId id="2147483722" r:id="rId23"/>
    <p:sldLayoutId id="2147483706" r:id="rId24"/>
    <p:sldLayoutId id="2147483718" r:id="rId25"/>
    <p:sldLayoutId id="2147483736" r:id="rId26"/>
    <p:sldLayoutId id="2147483735" r:id="rId27"/>
    <p:sldLayoutId id="2147483727" r:id="rId28"/>
    <p:sldLayoutId id="2147483737" r:id="rId29"/>
    <p:sldLayoutId id="2147483711" r:id="rId30"/>
    <p:sldLayoutId id="2147483725" r:id="rId31"/>
    <p:sldLayoutId id="2147483712" r:id="rId32"/>
    <p:sldLayoutId id="2147483726" r:id="rId33"/>
    <p:sldLayoutId id="2147483713" r:id="rId34"/>
    <p:sldLayoutId id="2147483723" r:id="rId35"/>
    <p:sldLayoutId id="2147483717" r:id="rId36"/>
    <p:sldLayoutId id="2147483724" r:id="rId37"/>
    <p:sldLayoutId id="2147483707" r:id="rId38"/>
    <p:sldLayoutId id="2147483708" r:id="rId39"/>
    <p:sldLayoutId id="2147483709" r:id="rId40"/>
    <p:sldLayoutId id="2147483738" r:id="rId41"/>
    <p:sldLayoutId id="2147483739" r:id="rId42"/>
  </p:sldLayoutIdLst>
  <p:txStyles>
    <p:title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p:titleStyle>
    <p:bodyStyle>
      <a:lvl1pPr marL="342900" indent="-342900" algn="l" rtl="0" eaLnBrk="1" fontAlgn="base" hangingPunct="1">
        <a:spcBef>
          <a:spcPct val="20000"/>
        </a:spcBef>
        <a:spcAft>
          <a:spcPct val="0"/>
        </a:spcAft>
        <a:buClrTx/>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https://medmanniska.org/" TargetMode="External"/><Relationship Id="rId7" Type="http://schemas.openxmlformats.org/officeDocument/2006/relationships/hyperlink" Target="https://skr.se/skr/halsasjukvard/utvecklingavverksamhet/naravard/personcentreratforhallningssatt.16029.html" TargetMode="External"/><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hyperlink" Target="https://kunskapsguiden.se/omraden-och-teman/god-och-nara-vard/personcentrering/" TargetMode="External"/><Relationship Id="rId11" Type="http://schemas.openxmlformats.org/officeDocument/2006/relationships/image" Target="../media/image18.wmf"/><Relationship Id="rId5" Type="http://schemas.openxmlformats.org/officeDocument/2006/relationships/hyperlink" Target="https://skrplay.screen9.tv/media/3f0XZIXgkrHrYl-FoLsYIQ/nara-vard-en-introduktion" TargetMode="External"/><Relationship Id="rId10" Type="http://schemas.openxmlformats.org/officeDocument/2006/relationships/oleObject" Target="../embeddings/oleObject2.bin"/><Relationship Id="rId4" Type="http://schemas.openxmlformats.org/officeDocument/2006/relationships/hyperlink" Target="https://www.gu.se/gpcc" TargetMode="External"/><Relationship Id="rId9" Type="http://schemas.openxmlformats.org/officeDocument/2006/relationships/image" Target="../media/image17.wmf"/></Relationships>
</file>

<file path=ppt/slides/_rels/slide27.xml.rels><?xml version="1.0" encoding="UTF-8" standalone="yes"?>
<Relationships xmlns="http://schemas.openxmlformats.org/package/2006/relationships"><Relationship Id="rId3" Type="http://schemas.openxmlformats.org/officeDocument/2006/relationships/hyperlink" Target="mailto:jenni.riekkola@soc.lulea.se" TargetMode="External"/><Relationship Id="rId2" Type="http://schemas.openxmlformats.org/officeDocument/2006/relationships/hyperlink" Target="mailto:Jenny.tornqvist@soc.lulea.se"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D49C63A-6837-8172-CA59-1D5ED02DFA3B}"/>
              </a:ext>
            </a:extLst>
          </p:cNvPr>
          <p:cNvSpPr>
            <a:spLocks noGrp="1"/>
          </p:cNvSpPr>
          <p:nvPr>
            <p:ph type="body" sz="quarter" idx="10"/>
          </p:nvPr>
        </p:nvSpPr>
        <p:spPr>
          <a:xfrm>
            <a:off x="640262" y="779566"/>
            <a:ext cx="5760714" cy="1186278"/>
          </a:xfrm>
        </p:spPr>
        <p:txBody>
          <a:bodyPr lIns="0" tIns="45720" rIns="91440" bIns="45720" anchor="t"/>
          <a:lstStyle/>
          <a:p>
            <a:r>
              <a:rPr lang="sv-SE" sz="4000">
                <a:latin typeface="Helvetica LT Std"/>
              </a:rPr>
              <a:t>Personcentrering</a:t>
            </a:r>
            <a:endParaRPr lang="sv-SE" sz="4000"/>
          </a:p>
        </p:txBody>
      </p:sp>
      <p:sp>
        <p:nvSpPr>
          <p:cNvPr id="3" name="Platshållare för text 2">
            <a:extLst>
              <a:ext uri="{FF2B5EF4-FFF2-40B4-BE49-F238E27FC236}">
                <a16:creationId xmlns:a16="http://schemas.microsoft.com/office/drawing/2014/main" id="{15C2A3F8-A082-CDB4-AFFC-84670363F018}"/>
              </a:ext>
            </a:extLst>
          </p:cNvPr>
          <p:cNvSpPr>
            <a:spLocks noGrp="1"/>
          </p:cNvSpPr>
          <p:nvPr>
            <p:ph type="body" sz="quarter" idx="12"/>
          </p:nvPr>
        </p:nvSpPr>
        <p:spPr/>
        <p:txBody>
          <a:bodyPr/>
          <a:lstStyle/>
          <a:p>
            <a:endParaRPr lang="sv-SE"/>
          </a:p>
        </p:txBody>
      </p:sp>
      <p:sp>
        <p:nvSpPr>
          <p:cNvPr id="4" name="Platshållare för text 3">
            <a:extLst>
              <a:ext uri="{FF2B5EF4-FFF2-40B4-BE49-F238E27FC236}">
                <a16:creationId xmlns:a16="http://schemas.microsoft.com/office/drawing/2014/main" id="{708A4808-2C59-AA65-84E1-1C285ABFAE52}"/>
              </a:ext>
            </a:extLst>
          </p:cNvPr>
          <p:cNvSpPr>
            <a:spLocks noGrp="1"/>
          </p:cNvSpPr>
          <p:nvPr>
            <p:ph type="body" sz="quarter" idx="13"/>
          </p:nvPr>
        </p:nvSpPr>
        <p:spPr/>
        <p:txBody>
          <a:bodyPr lIns="0" tIns="45720" rIns="91440" bIns="45720" anchor="t"/>
          <a:lstStyle/>
          <a:p>
            <a:endParaRPr lang="sv-SE"/>
          </a:p>
          <a:p>
            <a:pPr>
              <a:lnSpc>
                <a:spcPts val="1739"/>
              </a:lnSpc>
            </a:pPr>
            <a:endParaRPr lang="sv-SE"/>
          </a:p>
          <a:p>
            <a:pPr>
              <a:lnSpc>
                <a:spcPts val="1739"/>
              </a:lnSpc>
            </a:pPr>
            <a:r>
              <a:rPr lang="sv-SE"/>
              <a:t>SOCIALFÖRVALTNINGEN</a:t>
            </a:r>
          </a:p>
          <a:p>
            <a:pPr>
              <a:lnSpc>
                <a:spcPts val="1739"/>
              </a:lnSpc>
            </a:pPr>
            <a:r>
              <a:rPr lang="sv-SE"/>
              <a:t>LULEÅ KOMMUN</a:t>
            </a:r>
          </a:p>
        </p:txBody>
      </p:sp>
    </p:spTree>
    <p:extLst>
      <p:ext uri="{BB962C8B-B14F-4D97-AF65-F5344CB8AC3E}">
        <p14:creationId xmlns:p14="http://schemas.microsoft.com/office/powerpoint/2010/main" val="3321687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27E4D80-9B73-0ABA-9612-B7876442413A}"/>
              </a:ext>
            </a:extLst>
          </p:cNvPr>
          <p:cNvSpPr>
            <a:spLocks noGrp="1"/>
          </p:cNvSpPr>
          <p:nvPr>
            <p:ph type="body" sz="quarter" idx="10"/>
          </p:nvPr>
        </p:nvSpPr>
        <p:spPr>
          <a:xfrm>
            <a:off x="1116953" y="723664"/>
            <a:ext cx="6563101" cy="792088"/>
          </a:xfrm>
        </p:spPr>
        <p:txBody>
          <a:bodyPr lIns="91440" tIns="45720" rIns="91440" bIns="45720" anchor="t"/>
          <a:lstStyle/>
          <a:p>
            <a:r>
              <a:rPr lang="sv-SE">
                <a:ea typeface="+mn-lt"/>
                <a:cs typeface="+mn-lt"/>
              </a:rPr>
              <a:t>Samtal i grupper </a:t>
            </a:r>
            <a:endParaRPr lang="sv-SE"/>
          </a:p>
        </p:txBody>
      </p:sp>
      <p:sp>
        <p:nvSpPr>
          <p:cNvPr id="3" name="Platshållare för text 2">
            <a:extLst>
              <a:ext uri="{FF2B5EF4-FFF2-40B4-BE49-F238E27FC236}">
                <a16:creationId xmlns:a16="http://schemas.microsoft.com/office/drawing/2014/main" id="{6D8D98F9-5C49-7E2D-7E8A-460F5DC4BE25}"/>
              </a:ext>
            </a:extLst>
          </p:cNvPr>
          <p:cNvSpPr>
            <a:spLocks noGrp="1"/>
          </p:cNvSpPr>
          <p:nvPr>
            <p:ph type="body" sz="quarter" idx="11"/>
          </p:nvPr>
        </p:nvSpPr>
        <p:spPr>
          <a:xfrm>
            <a:off x="1116954" y="1519939"/>
            <a:ext cx="7711835" cy="4777744"/>
          </a:xfrm>
        </p:spPr>
        <p:txBody>
          <a:bodyPr lIns="91440" tIns="45720" rIns="91440" bIns="45720" anchor="t"/>
          <a:lstStyle/>
          <a:p>
            <a:r>
              <a:rPr lang="sv-SE" sz="2800">
                <a:latin typeface="Helvetica LT Std"/>
              </a:rPr>
              <a:t>HUR kan vi skapa möjligheter till att bygga en förtroendefull relation </a:t>
            </a:r>
            <a:endParaRPr lang="sv-SE" sz="2800"/>
          </a:p>
          <a:p>
            <a:r>
              <a:rPr lang="sv-SE" sz="2800">
                <a:latin typeface="Helvetica LT Std"/>
              </a:rPr>
              <a:t>1. Med personer med eller utan kognitiv funktionsnedsättning, bristande insikt eller nedsatt kommunikationsförmåga?</a:t>
            </a:r>
            <a:endParaRPr lang="sv-SE" sz="2800"/>
          </a:p>
          <a:p>
            <a:r>
              <a:rPr lang="sv-SE" sz="2800">
                <a:latin typeface="Helvetica LT Std"/>
              </a:rPr>
              <a:t>2. Fastän man upplever tidsbrist?</a:t>
            </a:r>
            <a:endParaRPr lang="sv-SE"/>
          </a:p>
          <a:p>
            <a:r>
              <a:rPr lang="sv-SE" sz="2800">
                <a:latin typeface="Helvetica LT Std"/>
              </a:rPr>
              <a:t>Diskutera mindre grupper i 5 minuter. Delger sina tankar och konkreta förslag.</a:t>
            </a:r>
            <a:endParaRPr lang="sv-SE" sz="2800"/>
          </a:p>
          <a:p>
            <a:r>
              <a:rPr lang="sv-SE" sz="2800">
                <a:latin typeface="Helvetica LT Std"/>
              </a:rPr>
              <a:t>Presentera för helgrupp.</a:t>
            </a:r>
            <a:endParaRPr lang="sv-SE" sz="2800"/>
          </a:p>
        </p:txBody>
      </p:sp>
    </p:spTree>
    <p:extLst>
      <p:ext uri="{BB962C8B-B14F-4D97-AF65-F5344CB8AC3E}">
        <p14:creationId xmlns:p14="http://schemas.microsoft.com/office/powerpoint/2010/main" val="100303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02BC5E9-51A6-FA5A-AC47-DFBE6CE19FD1}"/>
              </a:ext>
            </a:extLst>
          </p:cNvPr>
          <p:cNvSpPr>
            <a:spLocks noGrp="1"/>
          </p:cNvSpPr>
          <p:nvPr>
            <p:ph type="body" sz="quarter" idx="10"/>
          </p:nvPr>
        </p:nvSpPr>
        <p:spPr>
          <a:xfrm>
            <a:off x="1045066" y="622265"/>
            <a:ext cx="6563101" cy="792088"/>
          </a:xfrm>
        </p:spPr>
        <p:txBody>
          <a:bodyPr lIns="91440" tIns="45720" rIns="91440" bIns="45720" anchor="t"/>
          <a:lstStyle/>
          <a:p>
            <a:r>
              <a:rPr lang="sv-SE"/>
              <a:t>Till nästa gång</a:t>
            </a:r>
          </a:p>
        </p:txBody>
      </p:sp>
      <p:sp>
        <p:nvSpPr>
          <p:cNvPr id="3" name="Platshållare för text 2">
            <a:extLst>
              <a:ext uri="{FF2B5EF4-FFF2-40B4-BE49-F238E27FC236}">
                <a16:creationId xmlns:a16="http://schemas.microsoft.com/office/drawing/2014/main" id="{BCFFEA26-8C98-30C9-DAEC-A69AA7DA1042}"/>
              </a:ext>
            </a:extLst>
          </p:cNvPr>
          <p:cNvSpPr>
            <a:spLocks noGrp="1"/>
          </p:cNvSpPr>
          <p:nvPr>
            <p:ph type="body" sz="quarter" idx="11"/>
          </p:nvPr>
        </p:nvSpPr>
        <p:spPr>
          <a:xfrm>
            <a:off x="1045067" y="1595041"/>
            <a:ext cx="7151118" cy="5266575"/>
          </a:xfrm>
        </p:spPr>
        <p:txBody>
          <a:bodyPr lIns="91440" tIns="45720" rIns="91440" bIns="45720" anchor="t"/>
          <a:lstStyle/>
          <a:p>
            <a:r>
              <a:rPr lang="sv-SE">
                <a:latin typeface="Helvetica LT Std"/>
                <a:cs typeface="Calibri"/>
              </a:rPr>
              <a:t>Välj 1 av 3 alternativ att arbeta med till nästa gång: </a:t>
            </a:r>
            <a:endParaRPr lang="sv-SE"/>
          </a:p>
          <a:p>
            <a:r>
              <a:rPr lang="sv-SE">
                <a:latin typeface="Helvetica LT Std"/>
                <a:cs typeface="Calibri"/>
              </a:rPr>
              <a:t>1. När du ska inhämta underlag för genomförandeplan eller annan planering för personen prova ställa frågan "Vad är viktigt för dig?" Lyssna aktivt!</a:t>
            </a:r>
            <a:endParaRPr lang="sv-SE">
              <a:latin typeface="Helvetica LT Std"/>
            </a:endParaRPr>
          </a:p>
          <a:p>
            <a:r>
              <a:rPr lang="sv-SE">
                <a:latin typeface="Helvetica LT Std"/>
                <a:cs typeface="Calibri"/>
              </a:rPr>
              <a:t>2. Hur kan personcentreringen lyftas in i planeringen och genomförandet av arbetsuppgifter utifrån din roll? </a:t>
            </a:r>
          </a:p>
          <a:p>
            <a:r>
              <a:rPr lang="sv-SE">
                <a:latin typeface="Helvetica LT Std"/>
                <a:cs typeface="Calibri"/>
              </a:rPr>
              <a:t>3. Hur kan vi ta reda på om vi arbetar personcentrerat?</a:t>
            </a:r>
            <a:endParaRPr lang="sv-SE"/>
          </a:p>
          <a:p>
            <a:r>
              <a:rPr lang="sv-SE">
                <a:latin typeface="Helvetica LT Std"/>
                <a:cs typeface="Calibri"/>
              </a:rPr>
              <a:t>Att diskutera nästa gång ge konkreta exempel utifrån det alternativ ni valde.</a:t>
            </a:r>
          </a:p>
          <a:p>
            <a:endParaRPr lang="sv-SE">
              <a:latin typeface="Calibri"/>
              <a:ea typeface="Calibri"/>
              <a:cs typeface="Calibri"/>
            </a:endParaRPr>
          </a:p>
        </p:txBody>
      </p:sp>
    </p:spTree>
    <p:extLst>
      <p:ext uri="{BB962C8B-B14F-4D97-AF65-F5344CB8AC3E}">
        <p14:creationId xmlns:p14="http://schemas.microsoft.com/office/powerpoint/2010/main" val="402076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77BF659-6033-FACF-0ACC-E105B1B52194}"/>
              </a:ext>
            </a:extLst>
          </p:cNvPr>
          <p:cNvSpPr>
            <a:spLocks noGrp="1"/>
          </p:cNvSpPr>
          <p:nvPr>
            <p:ph type="body" sz="quarter" idx="11"/>
          </p:nvPr>
        </p:nvSpPr>
        <p:spPr/>
        <p:txBody>
          <a:bodyPr lIns="91440" tIns="45720" rIns="91440" bIns="45720" anchor="t"/>
          <a:lstStyle/>
          <a:p>
            <a:r>
              <a:rPr lang="sv-SE" sz="4800">
                <a:latin typeface="Helvetica LT Std"/>
              </a:rPr>
              <a:t>Del 2</a:t>
            </a:r>
            <a:endParaRPr lang="sv-SE" sz="4800"/>
          </a:p>
        </p:txBody>
      </p:sp>
    </p:spTree>
    <p:extLst>
      <p:ext uri="{BB962C8B-B14F-4D97-AF65-F5344CB8AC3E}">
        <p14:creationId xmlns:p14="http://schemas.microsoft.com/office/powerpoint/2010/main" val="4251307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C4D20AC-9F2F-2249-E34B-71D5687B8656}"/>
              </a:ext>
            </a:extLst>
          </p:cNvPr>
          <p:cNvSpPr>
            <a:spLocks noGrp="1"/>
          </p:cNvSpPr>
          <p:nvPr>
            <p:ph type="body" sz="quarter" idx="10"/>
          </p:nvPr>
        </p:nvSpPr>
        <p:spPr>
          <a:xfrm>
            <a:off x="1145708" y="536001"/>
            <a:ext cx="6778761" cy="792088"/>
          </a:xfrm>
        </p:spPr>
        <p:txBody>
          <a:bodyPr lIns="91440" tIns="45720" rIns="91440" bIns="45720" anchor="t"/>
          <a:lstStyle/>
          <a:p>
            <a:r>
              <a:rPr lang="sv-SE"/>
              <a:t>Repetition del 1</a:t>
            </a:r>
          </a:p>
          <a:p>
            <a:endParaRPr lang="sv-SE"/>
          </a:p>
        </p:txBody>
      </p:sp>
      <p:sp>
        <p:nvSpPr>
          <p:cNvPr id="3" name="Platshållare för text 2">
            <a:extLst>
              <a:ext uri="{FF2B5EF4-FFF2-40B4-BE49-F238E27FC236}">
                <a16:creationId xmlns:a16="http://schemas.microsoft.com/office/drawing/2014/main" id="{BFA7047B-DD54-FB81-42C1-DE6C9898AD3D}"/>
              </a:ext>
            </a:extLst>
          </p:cNvPr>
          <p:cNvSpPr>
            <a:spLocks noGrp="1"/>
          </p:cNvSpPr>
          <p:nvPr>
            <p:ph type="body" sz="quarter" idx="11"/>
          </p:nvPr>
        </p:nvSpPr>
        <p:spPr>
          <a:xfrm>
            <a:off x="1073822" y="1566287"/>
            <a:ext cx="7496174" cy="6014198"/>
          </a:xfrm>
        </p:spPr>
        <p:txBody>
          <a:bodyPr lIns="91440" tIns="45720" rIns="91440" bIns="45720" anchor="t"/>
          <a:lstStyle/>
          <a:p>
            <a:r>
              <a:rPr lang="sv-SE" sz="3200">
                <a:latin typeface="Helvetica LT Std"/>
              </a:rPr>
              <a:t>Personcentrering är ett förhållningssätt.</a:t>
            </a:r>
            <a:endParaRPr lang="sv-SE" sz="3200"/>
          </a:p>
          <a:p>
            <a:r>
              <a:rPr lang="sv-SE" sz="3200">
                <a:latin typeface="Helvetica LT Std"/>
              </a:rPr>
              <a:t>Vinster för person, profession och samhälle.</a:t>
            </a:r>
          </a:p>
          <a:p>
            <a:r>
              <a:rPr lang="sv-SE" sz="3200">
                <a:latin typeface="Helvetica LT Std"/>
              </a:rPr>
              <a:t>Arbetsallians/Partnerskapet.</a:t>
            </a:r>
          </a:p>
          <a:p>
            <a:r>
              <a:rPr lang="sv-SE" sz="3200">
                <a:latin typeface="Helvetica LT Std"/>
              </a:rPr>
              <a:t>”Vad är viktigt för dig?”</a:t>
            </a:r>
            <a:endParaRPr lang="sv-SE" sz="3200"/>
          </a:p>
          <a:p>
            <a:endParaRPr lang="sv-SE"/>
          </a:p>
          <a:p>
            <a:endParaRPr lang="sv-SE"/>
          </a:p>
          <a:p>
            <a:endParaRPr lang="sv-SE"/>
          </a:p>
          <a:p>
            <a:endParaRPr lang="sv-SE"/>
          </a:p>
          <a:p>
            <a:endParaRPr lang="sv-SE"/>
          </a:p>
        </p:txBody>
      </p:sp>
    </p:spTree>
    <p:extLst>
      <p:ext uri="{BB962C8B-B14F-4D97-AF65-F5344CB8AC3E}">
        <p14:creationId xmlns:p14="http://schemas.microsoft.com/office/powerpoint/2010/main" val="8928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FEADB4C-BD8B-9B5F-B4E5-F69AA8015ADA}"/>
              </a:ext>
            </a:extLst>
          </p:cNvPr>
          <p:cNvSpPr>
            <a:spLocks noGrp="1"/>
          </p:cNvSpPr>
          <p:nvPr>
            <p:ph type="body" sz="quarter" idx="10"/>
          </p:nvPr>
        </p:nvSpPr>
        <p:spPr>
          <a:xfrm>
            <a:off x="1049417" y="315043"/>
            <a:ext cx="6563101" cy="792088"/>
          </a:xfrm>
        </p:spPr>
        <p:txBody>
          <a:bodyPr lIns="91440" tIns="45720" rIns="91440" bIns="45720" anchor="t"/>
          <a:lstStyle/>
          <a:p>
            <a:r>
              <a:rPr lang="sv-SE"/>
              <a:t>Uppföljning uppgift</a:t>
            </a:r>
          </a:p>
        </p:txBody>
      </p:sp>
      <p:sp>
        <p:nvSpPr>
          <p:cNvPr id="3" name="Platshållare för text 2">
            <a:extLst>
              <a:ext uri="{FF2B5EF4-FFF2-40B4-BE49-F238E27FC236}">
                <a16:creationId xmlns:a16="http://schemas.microsoft.com/office/drawing/2014/main" id="{E67F4440-D00B-AF69-70F4-736C967BDABC}"/>
              </a:ext>
            </a:extLst>
          </p:cNvPr>
          <p:cNvSpPr>
            <a:spLocks noGrp="1"/>
          </p:cNvSpPr>
          <p:nvPr>
            <p:ph type="body" sz="quarter" idx="11"/>
          </p:nvPr>
        </p:nvSpPr>
        <p:spPr>
          <a:xfrm>
            <a:off x="521808" y="1076131"/>
            <a:ext cx="10069720" cy="5525368"/>
          </a:xfrm>
        </p:spPr>
        <p:txBody>
          <a:bodyPr lIns="91440" tIns="45720" rIns="91440" bIns="45720" anchor="t"/>
          <a:lstStyle/>
          <a:p>
            <a:r>
              <a:rPr lang="sv-SE" sz="2000">
                <a:latin typeface="Helvetica LT Std"/>
                <a:cs typeface="Calibri"/>
              </a:rPr>
              <a:t>Diskussion i helgrupp:</a:t>
            </a:r>
          </a:p>
          <a:p>
            <a:r>
              <a:rPr lang="sv-SE" sz="2000">
                <a:latin typeface="Helvetica LT Std"/>
                <a:cs typeface="Calibri"/>
              </a:rPr>
              <a:t>Vad blev resultatet av uppgiften ni arbetade med? </a:t>
            </a:r>
            <a:endParaRPr lang="sv-SE" sz="2000">
              <a:cs typeface="Calibri"/>
            </a:endParaRPr>
          </a:p>
          <a:p>
            <a:r>
              <a:rPr lang="sv-SE" sz="2000">
                <a:latin typeface="Helvetica LT Std"/>
                <a:cs typeface="Calibri"/>
              </a:rPr>
              <a:t>1. När du ska inhämta underlag för genomförandeplan eller annan planering för personen prova ställa frågan "Vad är viktigt för dig?" Lyssna aktivt!</a:t>
            </a:r>
            <a:endParaRPr lang="en-US" sz="2000">
              <a:latin typeface="Helvetica LT Std"/>
              <a:cs typeface="Calibri"/>
            </a:endParaRPr>
          </a:p>
          <a:p>
            <a:r>
              <a:rPr lang="sv-SE" sz="2000">
                <a:latin typeface="Helvetica LT Std"/>
                <a:cs typeface="Calibri"/>
              </a:rPr>
              <a:t>2. Hur kan personcentreringen lyftas in i planeringen och genomförandet av arbetsuppgifter utifrån din roll? </a:t>
            </a:r>
            <a:endParaRPr lang="en-US" sz="2000">
              <a:latin typeface="Helvetica LT Std"/>
              <a:cs typeface="Calibri"/>
            </a:endParaRPr>
          </a:p>
          <a:p>
            <a:r>
              <a:rPr lang="sv-SE" sz="2000">
                <a:latin typeface="Helvetica LT Std"/>
                <a:cs typeface="Calibri"/>
              </a:rPr>
              <a:t>3. Hur kan vi ta reda på om vi arbetar personcentrerat?</a:t>
            </a:r>
            <a:endParaRPr lang="sv-SE" sz="2000"/>
          </a:p>
          <a:p>
            <a:endParaRPr lang="sv-SE" sz="2000">
              <a:latin typeface="Helvetica LT Std"/>
              <a:cs typeface="Calibri"/>
            </a:endParaRPr>
          </a:p>
          <a:p>
            <a:r>
              <a:rPr lang="sv-SE" sz="2000">
                <a:latin typeface="Helvetica LT Std"/>
                <a:cs typeface="Calibri"/>
              </a:rPr>
              <a:t>Ge konkreta exempel utifrån det alternativ ni valde.</a:t>
            </a:r>
            <a:endParaRPr lang="sv-SE"/>
          </a:p>
          <a:p>
            <a:r>
              <a:rPr lang="sv-SE" sz="2000">
                <a:latin typeface="Helvetica LT Std"/>
                <a:cs typeface="Calibri"/>
              </a:rPr>
              <a:t>Kunde du skapa förutsättningar för personcentrering i ditt arbete? </a:t>
            </a:r>
            <a:endParaRPr lang="sv-SE" sz="2000">
              <a:cs typeface="Calibri"/>
            </a:endParaRPr>
          </a:p>
          <a:p>
            <a:r>
              <a:rPr lang="sv-SE" sz="2000">
                <a:latin typeface="Helvetica LT Std"/>
                <a:cs typeface="Calibri"/>
              </a:rPr>
              <a:t>Vad fanns det för utmaningar? Vad lyckades bra?</a:t>
            </a:r>
            <a:endParaRPr lang="sv-SE" sz="2000">
              <a:cs typeface="Calibri"/>
            </a:endParaRPr>
          </a:p>
        </p:txBody>
      </p:sp>
    </p:spTree>
    <p:extLst>
      <p:ext uri="{BB962C8B-B14F-4D97-AF65-F5344CB8AC3E}">
        <p14:creationId xmlns:p14="http://schemas.microsoft.com/office/powerpoint/2010/main" val="4191913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863ED8D-D1BB-AC5A-6FD3-DEC5F795E52E}"/>
              </a:ext>
            </a:extLst>
          </p:cNvPr>
          <p:cNvSpPr>
            <a:spLocks noGrp="1"/>
          </p:cNvSpPr>
          <p:nvPr>
            <p:ph type="body" sz="quarter" idx="10"/>
          </p:nvPr>
        </p:nvSpPr>
        <p:spPr>
          <a:xfrm>
            <a:off x="1102575" y="536001"/>
            <a:ext cx="8734082" cy="792088"/>
          </a:xfrm>
        </p:spPr>
        <p:txBody>
          <a:bodyPr lIns="91440" tIns="45720" rIns="91440" bIns="45720" anchor="t"/>
          <a:lstStyle/>
          <a:p>
            <a:r>
              <a:rPr lang="sv-SE"/>
              <a:t>Arbetsallians/Partnerskap</a:t>
            </a:r>
          </a:p>
        </p:txBody>
      </p:sp>
      <p:sp>
        <p:nvSpPr>
          <p:cNvPr id="3" name="Platshållare för text 2">
            <a:extLst>
              <a:ext uri="{FF2B5EF4-FFF2-40B4-BE49-F238E27FC236}">
                <a16:creationId xmlns:a16="http://schemas.microsoft.com/office/drawing/2014/main" id="{3E7E8BA3-FAC3-0CB2-7A00-38BCFAAF125E}"/>
              </a:ext>
            </a:extLst>
          </p:cNvPr>
          <p:cNvSpPr>
            <a:spLocks noGrp="1"/>
          </p:cNvSpPr>
          <p:nvPr>
            <p:ph type="body" sz="quarter" idx="11"/>
          </p:nvPr>
        </p:nvSpPr>
        <p:spPr>
          <a:xfrm>
            <a:off x="1102576" y="1428422"/>
            <a:ext cx="8477522" cy="6474273"/>
          </a:xfrm>
        </p:spPr>
        <p:txBody>
          <a:bodyPr lIns="91440" tIns="45720" rIns="91440" bIns="45720" anchor="t"/>
          <a:lstStyle/>
          <a:p>
            <a:r>
              <a:rPr lang="sv-SE" sz="2800">
                <a:latin typeface="Helvetica LT Std"/>
              </a:rPr>
              <a:t>Ett personcentrerat förhållningssätt bygger på att det skapas en arbetsrelation, en arbetsallians, ett partnerskap, mellan personen och personalen med målet att skapa en förtroendefull relation. </a:t>
            </a:r>
          </a:p>
          <a:p>
            <a:endParaRPr lang="sv-SE" sz="2800">
              <a:latin typeface="Helvetica LT Std"/>
            </a:endParaRPr>
          </a:p>
          <a:p>
            <a:r>
              <a:rPr lang="sv-SE" sz="2800">
                <a:latin typeface="Helvetica LT Std"/>
              </a:rPr>
              <a:t>Personen ses som en jämlike och en självklar partner detta bygger på delaktighet, medskapande, frivillighet och respekt.</a:t>
            </a:r>
            <a:endParaRPr lang="sv-SE" sz="2800"/>
          </a:p>
        </p:txBody>
      </p:sp>
    </p:spTree>
    <p:extLst>
      <p:ext uri="{BB962C8B-B14F-4D97-AF65-F5344CB8AC3E}">
        <p14:creationId xmlns:p14="http://schemas.microsoft.com/office/powerpoint/2010/main" val="2817371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27E4D80-9B73-0ABA-9612-B7876442413A}"/>
              </a:ext>
            </a:extLst>
          </p:cNvPr>
          <p:cNvSpPr>
            <a:spLocks noGrp="1"/>
          </p:cNvSpPr>
          <p:nvPr>
            <p:ph type="body" sz="quarter" idx="10"/>
          </p:nvPr>
        </p:nvSpPr>
        <p:spPr>
          <a:xfrm>
            <a:off x="1075145" y="804252"/>
            <a:ext cx="6563101" cy="792088"/>
          </a:xfrm>
        </p:spPr>
        <p:txBody>
          <a:bodyPr lIns="91440" tIns="45720" rIns="91440" bIns="45720" anchor="t"/>
          <a:lstStyle/>
          <a:p>
            <a:r>
              <a:rPr lang="sv-SE">
                <a:ea typeface="+mn-lt"/>
                <a:cs typeface="+mn-lt"/>
              </a:rPr>
              <a:t>Samtal i grupper </a:t>
            </a:r>
            <a:endParaRPr lang="sv-SE"/>
          </a:p>
        </p:txBody>
      </p:sp>
      <p:sp>
        <p:nvSpPr>
          <p:cNvPr id="3" name="Platshållare för text 2">
            <a:extLst>
              <a:ext uri="{FF2B5EF4-FFF2-40B4-BE49-F238E27FC236}">
                <a16:creationId xmlns:a16="http://schemas.microsoft.com/office/drawing/2014/main" id="{6D8D98F9-5C49-7E2D-7E8A-460F5DC4BE25}"/>
              </a:ext>
            </a:extLst>
          </p:cNvPr>
          <p:cNvSpPr>
            <a:spLocks noGrp="1"/>
          </p:cNvSpPr>
          <p:nvPr>
            <p:ph type="body" sz="quarter" idx="11"/>
          </p:nvPr>
        </p:nvSpPr>
        <p:spPr>
          <a:xfrm>
            <a:off x="1045067" y="1712520"/>
            <a:ext cx="7424288" cy="4444227"/>
          </a:xfrm>
        </p:spPr>
        <p:txBody>
          <a:bodyPr lIns="91440" tIns="45720" rIns="91440" bIns="45720" anchor="t"/>
          <a:lstStyle/>
          <a:p>
            <a:r>
              <a:rPr lang="sv-SE" sz="2800">
                <a:latin typeface="Helvetica LT Std"/>
              </a:rPr>
              <a:t>Hur arbetar vi idag kring arbetsallians/partnerskap?</a:t>
            </a:r>
            <a:endParaRPr lang="sv-SE" sz="2800"/>
          </a:p>
          <a:p>
            <a:r>
              <a:rPr lang="sv-SE" sz="2800">
                <a:latin typeface="Helvetica LT Std"/>
              </a:rPr>
              <a:t>Hur skulle du kunna göra i din yrkesroll för att personen ska känna sig som en mer jämlik partner? </a:t>
            </a:r>
            <a:endParaRPr lang="sv-SE" sz="2800"/>
          </a:p>
          <a:p>
            <a:r>
              <a:rPr lang="sv-SE" sz="2800">
                <a:latin typeface="Helvetica LT Std"/>
              </a:rPr>
              <a:t>Diskutera mindre grupper i 5 minuter. Alla i gruppen delger sina tankar. </a:t>
            </a:r>
            <a:endParaRPr lang="sv-SE" sz="2800"/>
          </a:p>
          <a:p>
            <a:r>
              <a:rPr lang="sv-SE" sz="2800">
                <a:latin typeface="Helvetica LT Std"/>
              </a:rPr>
              <a:t>Presentera för helgrupp.</a:t>
            </a:r>
            <a:endParaRPr lang="sv-SE" sz="2800"/>
          </a:p>
        </p:txBody>
      </p:sp>
    </p:spTree>
    <p:extLst>
      <p:ext uri="{BB962C8B-B14F-4D97-AF65-F5344CB8AC3E}">
        <p14:creationId xmlns:p14="http://schemas.microsoft.com/office/powerpoint/2010/main" val="3676402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524683E-F46B-226D-2C23-C7D27E8F0042}"/>
              </a:ext>
            </a:extLst>
          </p:cNvPr>
          <p:cNvSpPr>
            <a:spLocks noGrp="1"/>
          </p:cNvSpPr>
          <p:nvPr>
            <p:ph type="body" sz="quarter" idx="10"/>
          </p:nvPr>
        </p:nvSpPr>
        <p:spPr>
          <a:xfrm>
            <a:off x="1174462" y="809171"/>
            <a:ext cx="8949742" cy="1381559"/>
          </a:xfrm>
        </p:spPr>
        <p:txBody>
          <a:bodyPr lIns="91440" tIns="45720" rIns="91440" bIns="45720" anchor="t"/>
          <a:lstStyle/>
          <a:p>
            <a:r>
              <a:rPr lang="sv-SE" sz="3200"/>
              <a:t>Viktiga delar för att arbeta personcentrerat</a:t>
            </a:r>
          </a:p>
        </p:txBody>
      </p:sp>
      <p:sp>
        <p:nvSpPr>
          <p:cNvPr id="3" name="Platshållare för text 2">
            <a:extLst>
              <a:ext uri="{FF2B5EF4-FFF2-40B4-BE49-F238E27FC236}">
                <a16:creationId xmlns:a16="http://schemas.microsoft.com/office/drawing/2014/main" id="{07B1E14E-2F33-1E5F-B69A-D7A8181A9596}"/>
              </a:ext>
            </a:extLst>
          </p:cNvPr>
          <p:cNvSpPr>
            <a:spLocks noGrp="1"/>
          </p:cNvSpPr>
          <p:nvPr>
            <p:ph type="body" sz="quarter" idx="11"/>
          </p:nvPr>
        </p:nvSpPr>
        <p:spPr>
          <a:xfrm>
            <a:off x="1170490" y="1746382"/>
            <a:ext cx="8962665" cy="3603910"/>
          </a:xfrm>
        </p:spPr>
        <p:txBody>
          <a:bodyPr lIns="91440" tIns="45720" rIns="91440" bIns="45720" anchor="t"/>
          <a:lstStyle/>
          <a:p>
            <a:endParaRPr lang="sv-SE" sz="2400">
              <a:latin typeface="Helvetica LT Std"/>
            </a:endParaRPr>
          </a:p>
          <a:p>
            <a:r>
              <a:rPr lang="sv-SE" sz="2600">
                <a:latin typeface="Helvetica LT Std"/>
              </a:rPr>
              <a:t>Underlätta personens egenmakt och förmedla hopp.</a:t>
            </a:r>
            <a:endParaRPr lang="sv-SE" sz="2600"/>
          </a:p>
          <a:p>
            <a:r>
              <a:rPr lang="sv-SE" sz="2600">
                <a:latin typeface="Helvetica LT Std"/>
              </a:rPr>
              <a:t>Delat beslutsfattande.</a:t>
            </a:r>
            <a:endParaRPr lang="sv-SE" sz="2600"/>
          </a:p>
          <a:p>
            <a:r>
              <a:rPr lang="sv-SE" sz="2600">
                <a:latin typeface="Helvetica LT Std"/>
              </a:rPr>
              <a:t>Mål och planering tillsammans.</a:t>
            </a:r>
            <a:endParaRPr lang="sv-SE" sz="2600"/>
          </a:p>
          <a:p>
            <a:r>
              <a:rPr lang="sv-SE" sz="2600">
                <a:latin typeface="Helvetica LT Std"/>
              </a:rPr>
              <a:t>Samordna och samverka med flera aktörer.</a:t>
            </a:r>
            <a:endParaRPr lang="sv-SE" sz="2600"/>
          </a:p>
          <a:p>
            <a:endParaRPr lang="sv-SE"/>
          </a:p>
        </p:txBody>
      </p:sp>
    </p:spTree>
    <p:extLst>
      <p:ext uri="{BB962C8B-B14F-4D97-AF65-F5344CB8AC3E}">
        <p14:creationId xmlns:p14="http://schemas.microsoft.com/office/powerpoint/2010/main" val="2534341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27E4D80-9B73-0ABA-9612-B7876442413A}"/>
              </a:ext>
            </a:extLst>
          </p:cNvPr>
          <p:cNvSpPr>
            <a:spLocks noGrp="1"/>
          </p:cNvSpPr>
          <p:nvPr>
            <p:ph type="body" sz="quarter" idx="10"/>
          </p:nvPr>
        </p:nvSpPr>
        <p:spPr>
          <a:xfrm>
            <a:off x="1045066" y="1256003"/>
            <a:ext cx="6563101" cy="792088"/>
          </a:xfrm>
        </p:spPr>
        <p:txBody>
          <a:bodyPr lIns="91440" tIns="45720" rIns="91440" bIns="45720" anchor="t"/>
          <a:lstStyle/>
          <a:p>
            <a:r>
              <a:rPr lang="sv-SE">
                <a:ea typeface="+mn-lt"/>
                <a:cs typeface="+mn-lt"/>
              </a:rPr>
              <a:t>Samtal i grupper </a:t>
            </a:r>
            <a:endParaRPr lang="sv-SE"/>
          </a:p>
        </p:txBody>
      </p:sp>
      <p:sp>
        <p:nvSpPr>
          <p:cNvPr id="3" name="Platshållare för text 2">
            <a:extLst>
              <a:ext uri="{FF2B5EF4-FFF2-40B4-BE49-F238E27FC236}">
                <a16:creationId xmlns:a16="http://schemas.microsoft.com/office/drawing/2014/main" id="{6D8D98F9-5C49-7E2D-7E8A-460F5DC4BE25}"/>
              </a:ext>
            </a:extLst>
          </p:cNvPr>
          <p:cNvSpPr>
            <a:spLocks noGrp="1"/>
          </p:cNvSpPr>
          <p:nvPr>
            <p:ph type="body" sz="quarter" idx="11"/>
          </p:nvPr>
        </p:nvSpPr>
        <p:spPr>
          <a:xfrm>
            <a:off x="1045067" y="2033928"/>
            <a:ext cx="9796552" cy="3828840"/>
          </a:xfrm>
        </p:spPr>
        <p:txBody>
          <a:bodyPr lIns="91440" tIns="45720" rIns="91440" bIns="45720" anchor="t"/>
          <a:lstStyle/>
          <a:p>
            <a:r>
              <a:rPr lang="sv-SE" sz="2800">
                <a:latin typeface="Helvetica LT Std"/>
              </a:rPr>
              <a:t>Hur kan personcentreringen synliggöras i dokumentationen i exempelvis:</a:t>
            </a:r>
          </a:p>
          <a:p>
            <a:r>
              <a:rPr lang="sv-SE" sz="2000">
                <a:latin typeface="Helvetica LT Std"/>
              </a:rPr>
              <a:t>Genomförandeplan, journalanteckningar, daganteckning, intervjufrågor, uppföljningsanteckningar, samordnad individuell planering, enkät, livshjulet, utredning,  livsberättelse, välkomstsamtal, vårdplan, </a:t>
            </a:r>
            <a:r>
              <a:rPr lang="sv-SE" sz="2000" err="1">
                <a:latin typeface="Helvetica LT Std"/>
              </a:rPr>
              <a:t>rehabplan</a:t>
            </a:r>
            <a:r>
              <a:rPr lang="sv-SE" sz="2000">
                <a:latin typeface="Helvetica LT Std"/>
              </a:rPr>
              <a:t>, rutindokument </a:t>
            </a:r>
            <a:r>
              <a:rPr lang="sv-SE" sz="2000" err="1">
                <a:latin typeface="Helvetica LT Std"/>
              </a:rPr>
              <a:t>etc</a:t>
            </a:r>
            <a:r>
              <a:rPr lang="sv-SE" sz="2000">
                <a:latin typeface="Helvetica LT Std"/>
              </a:rPr>
              <a:t>? </a:t>
            </a:r>
          </a:p>
          <a:p>
            <a:r>
              <a:rPr lang="sv-SE" sz="2800">
                <a:latin typeface="Helvetica LT Std"/>
              </a:rPr>
              <a:t>Diskutera mindre grupper i 5 minuter. Presentera för helgrupp.</a:t>
            </a:r>
            <a:endParaRPr lang="sv-SE"/>
          </a:p>
          <a:p>
            <a:endParaRPr lang="en-US" sz="2800"/>
          </a:p>
          <a:p>
            <a:endParaRPr lang="sv-SE" sz="2800"/>
          </a:p>
        </p:txBody>
      </p:sp>
    </p:spTree>
    <p:extLst>
      <p:ext uri="{BB962C8B-B14F-4D97-AF65-F5344CB8AC3E}">
        <p14:creationId xmlns:p14="http://schemas.microsoft.com/office/powerpoint/2010/main" val="975518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BA137B4-944D-407C-ABEE-F13BED163438}"/>
              </a:ext>
            </a:extLst>
          </p:cNvPr>
          <p:cNvSpPr>
            <a:spLocks noGrp="1"/>
          </p:cNvSpPr>
          <p:nvPr>
            <p:ph type="body" sz="quarter" idx="10"/>
          </p:nvPr>
        </p:nvSpPr>
        <p:spPr>
          <a:xfrm>
            <a:off x="1059443" y="651020"/>
            <a:ext cx="6563101" cy="792088"/>
          </a:xfrm>
        </p:spPr>
        <p:txBody>
          <a:bodyPr lIns="91440" tIns="45720" rIns="91440" bIns="45720" anchor="t"/>
          <a:lstStyle/>
          <a:p>
            <a:r>
              <a:rPr lang="sv-SE">
                <a:latin typeface="Helvetica LT Std"/>
                <a:cs typeface="Calibri"/>
              </a:rPr>
              <a:t>Till nästa gång</a:t>
            </a:r>
            <a:endParaRPr lang="sv-SE">
              <a:latin typeface="Helvetica LT Std"/>
              <a:cs typeface="Calibri" panose="020F0502020204030204" pitchFamily="34" charset="0"/>
            </a:endParaRPr>
          </a:p>
        </p:txBody>
      </p:sp>
      <p:sp>
        <p:nvSpPr>
          <p:cNvPr id="3" name="Platshållare för text 2">
            <a:extLst>
              <a:ext uri="{FF2B5EF4-FFF2-40B4-BE49-F238E27FC236}">
                <a16:creationId xmlns:a16="http://schemas.microsoft.com/office/drawing/2014/main" id="{B42305CE-FD14-42D3-A555-2BF0FBF82E5A}"/>
              </a:ext>
            </a:extLst>
          </p:cNvPr>
          <p:cNvSpPr>
            <a:spLocks noGrp="1"/>
          </p:cNvSpPr>
          <p:nvPr>
            <p:ph type="body" sz="quarter" idx="11"/>
          </p:nvPr>
        </p:nvSpPr>
        <p:spPr>
          <a:xfrm>
            <a:off x="1059066" y="1529775"/>
            <a:ext cx="8128777" cy="5165934"/>
          </a:xfrm>
        </p:spPr>
        <p:txBody>
          <a:bodyPr lIns="91440" tIns="45720" rIns="91440" bIns="45720" anchor="t"/>
          <a:lstStyle/>
          <a:p>
            <a:r>
              <a:rPr lang="sv-SE" sz="1800">
                <a:latin typeface="Helvetica LT Std"/>
                <a:cs typeface="Calibri"/>
              </a:rPr>
              <a:t>Välj en av uppgifterna: </a:t>
            </a:r>
            <a:endParaRPr lang="sv-SE" sz="1800">
              <a:cs typeface="Calibri"/>
            </a:endParaRPr>
          </a:p>
          <a:p>
            <a:r>
              <a:rPr lang="sv-SE" sz="1800">
                <a:latin typeface="Helvetica LT Std"/>
                <a:cs typeface="Calibri"/>
              </a:rPr>
              <a:t>1. I samband med dokumentation i din yrkesroll prova att anpassa dokumentationen så att den får ett personcentrerat perspektiv. </a:t>
            </a:r>
            <a:endParaRPr lang="sv-SE" sz="1800"/>
          </a:p>
          <a:p>
            <a:r>
              <a:rPr lang="sv-SE" sz="1800">
                <a:latin typeface="Helvetica LT Std"/>
                <a:cs typeface="Calibri"/>
              </a:rPr>
              <a:t>Exempelvis hur kan personcentrering synliggöras i en anamnes, en enkät, en samordnad individuell plan, en utredning, en vårdplan/</a:t>
            </a:r>
            <a:r>
              <a:rPr lang="sv-SE" sz="1800" err="1">
                <a:latin typeface="Helvetica LT Std"/>
                <a:cs typeface="Calibri"/>
              </a:rPr>
              <a:t>rehabplan</a:t>
            </a:r>
            <a:r>
              <a:rPr lang="sv-SE" sz="1800">
                <a:latin typeface="Helvetica LT Std"/>
                <a:cs typeface="Calibri"/>
              </a:rPr>
              <a:t>, en genomförandeplan, ett styrdokument, instruktion eller rutin mm.</a:t>
            </a:r>
            <a:endParaRPr lang="sv-SE" sz="1800">
              <a:cs typeface="Calibri"/>
            </a:endParaRPr>
          </a:p>
          <a:p>
            <a:r>
              <a:rPr lang="sv-SE" sz="1800">
                <a:latin typeface="Helvetica LT Std"/>
                <a:cs typeface="Calibri"/>
              </a:rPr>
              <a:t>Alternativt</a:t>
            </a:r>
            <a:endParaRPr lang="sv-SE" sz="1800">
              <a:cs typeface="Calibri"/>
            </a:endParaRPr>
          </a:p>
          <a:p>
            <a:r>
              <a:rPr lang="sv-SE" sz="1800">
                <a:latin typeface="Helvetica LT Std"/>
                <a:cs typeface="Calibri"/>
              </a:rPr>
              <a:t>2. Hur kan personalens förutsättningar att arbeta personcentrerat främjas på olika sätt?</a:t>
            </a:r>
            <a:endParaRPr lang="sv-SE" sz="1800">
              <a:cs typeface="Calibri"/>
            </a:endParaRPr>
          </a:p>
          <a:p>
            <a:r>
              <a:rPr lang="sv-SE" sz="1800">
                <a:latin typeface="Helvetica LT Std"/>
                <a:cs typeface="Calibri"/>
              </a:rPr>
              <a:t>Till nästa gång, fundera på konkreta förslag utifrån ovanstående.</a:t>
            </a:r>
            <a:endParaRPr lang="sv-SE" sz="1800"/>
          </a:p>
        </p:txBody>
      </p:sp>
    </p:spTree>
    <p:extLst>
      <p:ext uri="{BB962C8B-B14F-4D97-AF65-F5344CB8AC3E}">
        <p14:creationId xmlns:p14="http://schemas.microsoft.com/office/powerpoint/2010/main" val="1824912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278A36E-5EDB-DC08-1AC0-00FA1EC726F7}"/>
              </a:ext>
            </a:extLst>
          </p:cNvPr>
          <p:cNvSpPr>
            <a:spLocks noGrp="1"/>
          </p:cNvSpPr>
          <p:nvPr>
            <p:ph type="body" sz="quarter" idx="10"/>
          </p:nvPr>
        </p:nvSpPr>
        <p:spPr/>
        <p:txBody>
          <a:bodyPr lIns="91440" tIns="45720" rIns="91440" bIns="45720" anchor="t"/>
          <a:lstStyle/>
          <a:p>
            <a:r>
              <a:rPr lang="sv-SE"/>
              <a:t>Mål</a:t>
            </a:r>
          </a:p>
        </p:txBody>
      </p:sp>
      <p:sp>
        <p:nvSpPr>
          <p:cNvPr id="3" name="Platshållare för text 2">
            <a:extLst>
              <a:ext uri="{FF2B5EF4-FFF2-40B4-BE49-F238E27FC236}">
                <a16:creationId xmlns:a16="http://schemas.microsoft.com/office/drawing/2014/main" id="{2511BC62-AE99-805A-AE8C-1B1A7C72E1D9}"/>
              </a:ext>
            </a:extLst>
          </p:cNvPr>
          <p:cNvSpPr>
            <a:spLocks noGrp="1"/>
          </p:cNvSpPr>
          <p:nvPr>
            <p:ph type="body" sz="quarter" idx="11"/>
          </p:nvPr>
        </p:nvSpPr>
        <p:spPr/>
        <p:txBody>
          <a:bodyPr lIns="91440" tIns="45720" rIns="91440" bIns="45720" anchor="t"/>
          <a:lstStyle/>
          <a:p>
            <a:r>
              <a:rPr lang="sv-SE">
                <a:latin typeface="Helvetica LT Std"/>
              </a:rPr>
              <a:t>Målet är att alla medarbetare i Socialförvaltningen ska ha grundläggande kunskap om vad personcentrering är och arbeta med ett personcentrerat förhållningssätt i vardagen.   </a:t>
            </a:r>
            <a:endParaRPr lang="sv-SE"/>
          </a:p>
        </p:txBody>
      </p:sp>
    </p:spTree>
    <p:extLst>
      <p:ext uri="{BB962C8B-B14F-4D97-AF65-F5344CB8AC3E}">
        <p14:creationId xmlns:p14="http://schemas.microsoft.com/office/powerpoint/2010/main" val="1864367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92A67FE-C77F-819D-50EC-361EE3ED72BA}"/>
              </a:ext>
            </a:extLst>
          </p:cNvPr>
          <p:cNvSpPr>
            <a:spLocks noGrp="1"/>
          </p:cNvSpPr>
          <p:nvPr>
            <p:ph type="body" sz="quarter" idx="10"/>
          </p:nvPr>
        </p:nvSpPr>
        <p:spPr/>
        <p:txBody>
          <a:bodyPr/>
          <a:lstStyle/>
          <a:p>
            <a:endParaRPr lang="sv-SE"/>
          </a:p>
        </p:txBody>
      </p:sp>
      <p:sp>
        <p:nvSpPr>
          <p:cNvPr id="3" name="Platshållare för text 2">
            <a:extLst>
              <a:ext uri="{FF2B5EF4-FFF2-40B4-BE49-F238E27FC236}">
                <a16:creationId xmlns:a16="http://schemas.microsoft.com/office/drawing/2014/main" id="{8969400A-FA5B-3895-5163-3E5AF9B54441}"/>
              </a:ext>
            </a:extLst>
          </p:cNvPr>
          <p:cNvSpPr>
            <a:spLocks noGrp="1"/>
          </p:cNvSpPr>
          <p:nvPr>
            <p:ph type="body" sz="quarter" idx="11"/>
          </p:nvPr>
        </p:nvSpPr>
        <p:spPr/>
        <p:txBody>
          <a:bodyPr lIns="91440" tIns="45720" rIns="91440" bIns="45720" anchor="t"/>
          <a:lstStyle/>
          <a:p>
            <a:r>
              <a:rPr lang="sv-SE" sz="4800">
                <a:latin typeface="Helvetica LT Std"/>
              </a:rPr>
              <a:t>Del 3</a:t>
            </a:r>
            <a:endParaRPr lang="sv-SE" sz="4800"/>
          </a:p>
        </p:txBody>
      </p:sp>
    </p:spTree>
    <p:extLst>
      <p:ext uri="{BB962C8B-B14F-4D97-AF65-F5344CB8AC3E}">
        <p14:creationId xmlns:p14="http://schemas.microsoft.com/office/powerpoint/2010/main" val="445895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256B71B-A1A8-1216-2669-AB4EDA903CAF}"/>
              </a:ext>
            </a:extLst>
          </p:cNvPr>
          <p:cNvSpPr>
            <a:spLocks noGrp="1"/>
          </p:cNvSpPr>
          <p:nvPr>
            <p:ph type="body" sz="quarter" idx="10"/>
          </p:nvPr>
        </p:nvSpPr>
        <p:spPr>
          <a:xfrm>
            <a:off x="1045066" y="1226114"/>
            <a:ext cx="6563101" cy="792088"/>
          </a:xfrm>
        </p:spPr>
        <p:txBody>
          <a:bodyPr lIns="91440" tIns="45720" rIns="91440" bIns="45720" anchor="t"/>
          <a:lstStyle/>
          <a:p>
            <a:r>
              <a:rPr lang="sv-SE"/>
              <a:t>Repetition del 2</a:t>
            </a:r>
          </a:p>
        </p:txBody>
      </p:sp>
      <p:sp>
        <p:nvSpPr>
          <p:cNvPr id="3" name="Platshållare för text 2">
            <a:extLst>
              <a:ext uri="{FF2B5EF4-FFF2-40B4-BE49-F238E27FC236}">
                <a16:creationId xmlns:a16="http://schemas.microsoft.com/office/drawing/2014/main" id="{DFBE162F-AD9B-5798-3687-A5ADCDB0E4CD}"/>
              </a:ext>
            </a:extLst>
          </p:cNvPr>
          <p:cNvSpPr>
            <a:spLocks noGrp="1"/>
          </p:cNvSpPr>
          <p:nvPr>
            <p:ph type="body" sz="quarter" idx="11"/>
          </p:nvPr>
        </p:nvSpPr>
        <p:spPr>
          <a:xfrm>
            <a:off x="1045067" y="2125490"/>
            <a:ext cx="6810775" cy="3616714"/>
          </a:xfrm>
        </p:spPr>
        <p:txBody>
          <a:bodyPr lIns="91440" tIns="45720" rIns="91440" bIns="45720" anchor="t"/>
          <a:lstStyle/>
          <a:p>
            <a:r>
              <a:rPr lang="sv-SE" sz="3200">
                <a:latin typeface="Helvetica LT Std"/>
              </a:rPr>
              <a:t>Arbetsallians/Partnerskap person och personal.</a:t>
            </a:r>
          </a:p>
          <a:p>
            <a:r>
              <a:rPr lang="sv-SE" sz="3200">
                <a:latin typeface="Helvetica LT Std"/>
              </a:rPr>
              <a:t>Jämlik partner.</a:t>
            </a:r>
          </a:p>
          <a:p>
            <a:r>
              <a:rPr lang="sv-SE" sz="3200">
                <a:latin typeface="Helvetica LT Std"/>
              </a:rPr>
              <a:t>Öka medskapande vid planering av insatser och stöd.</a:t>
            </a:r>
          </a:p>
          <a:p>
            <a:endParaRPr lang="sv-SE"/>
          </a:p>
          <a:p>
            <a:endParaRPr lang="sv-SE"/>
          </a:p>
        </p:txBody>
      </p:sp>
    </p:spTree>
    <p:extLst>
      <p:ext uri="{BB962C8B-B14F-4D97-AF65-F5344CB8AC3E}">
        <p14:creationId xmlns:p14="http://schemas.microsoft.com/office/powerpoint/2010/main" val="3566758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7993F37-D138-7032-CD3A-BD81DD1C37D4}"/>
              </a:ext>
            </a:extLst>
          </p:cNvPr>
          <p:cNvSpPr>
            <a:spLocks noGrp="1"/>
          </p:cNvSpPr>
          <p:nvPr>
            <p:ph type="body" sz="quarter" idx="10"/>
          </p:nvPr>
        </p:nvSpPr>
        <p:spPr/>
        <p:txBody>
          <a:bodyPr lIns="91440" tIns="45720" rIns="91440" bIns="45720" anchor="t"/>
          <a:lstStyle/>
          <a:p>
            <a:r>
              <a:rPr lang="sv-SE"/>
              <a:t>Uppföljning uppgift</a:t>
            </a:r>
          </a:p>
        </p:txBody>
      </p:sp>
      <p:sp>
        <p:nvSpPr>
          <p:cNvPr id="3" name="Platshållare för text 2">
            <a:extLst>
              <a:ext uri="{FF2B5EF4-FFF2-40B4-BE49-F238E27FC236}">
                <a16:creationId xmlns:a16="http://schemas.microsoft.com/office/drawing/2014/main" id="{064C200D-DC79-AEDA-CB29-B8EF23AB0865}"/>
              </a:ext>
            </a:extLst>
          </p:cNvPr>
          <p:cNvSpPr>
            <a:spLocks noGrp="1"/>
          </p:cNvSpPr>
          <p:nvPr>
            <p:ph type="body" sz="quarter" idx="11"/>
          </p:nvPr>
        </p:nvSpPr>
        <p:spPr>
          <a:xfrm>
            <a:off x="1045067" y="2486437"/>
            <a:ext cx="7409910" cy="4142716"/>
          </a:xfrm>
        </p:spPr>
        <p:txBody>
          <a:bodyPr lIns="91440" tIns="45720" rIns="91440" bIns="45720" anchor="t"/>
          <a:lstStyle/>
          <a:p>
            <a:r>
              <a:rPr lang="sv-SE" sz="2400">
                <a:latin typeface="Helvetica LT Std"/>
                <a:cs typeface="Calibri"/>
              </a:rPr>
              <a:t>Vad blev resultatet av att anpassa dokumentationen så att den får ett mer personcentrerat perspektiv?</a:t>
            </a:r>
          </a:p>
          <a:p>
            <a:r>
              <a:rPr lang="sv-SE" sz="2400">
                <a:latin typeface="Helvetica LT Std"/>
                <a:cs typeface="Calibri"/>
              </a:rPr>
              <a:t>Vad blev skillnaden, hinder/möjligheter? Ge konkreta exempel.</a:t>
            </a:r>
          </a:p>
          <a:p>
            <a:r>
              <a:rPr lang="sv-SE" sz="2400">
                <a:latin typeface="Helvetica LT Std"/>
                <a:cs typeface="Calibri"/>
              </a:rPr>
              <a:t>Förslag på hur man kan ge förutsättningar att arbeta personcentrerat? Ge konkreta exempel.</a:t>
            </a:r>
          </a:p>
          <a:p>
            <a:endParaRPr lang="sv-SE" sz="2400">
              <a:latin typeface="Helvetica LT Std"/>
              <a:cs typeface="Calibri"/>
            </a:endParaRPr>
          </a:p>
        </p:txBody>
      </p:sp>
    </p:spTree>
    <p:extLst>
      <p:ext uri="{BB962C8B-B14F-4D97-AF65-F5344CB8AC3E}">
        <p14:creationId xmlns:p14="http://schemas.microsoft.com/office/powerpoint/2010/main" val="117672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2B70D30-1ABB-9497-9B8A-3728A0EF1FF9}"/>
              </a:ext>
            </a:extLst>
          </p:cNvPr>
          <p:cNvSpPr>
            <a:spLocks noGrp="1"/>
          </p:cNvSpPr>
          <p:nvPr>
            <p:ph type="body" sz="quarter" idx="10"/>
          </p:nvPr>
        </p:nvSpPr>
        <p:spPr>
          <a:xfrm>
            <a:off x="997441" y="861468"/>
            <a:ext cx="9182476" cy="792088"/>
          </a:xfrm>
        </p:spPr>
        <p:txBody>
          <a:bodyPr lIns="91440" tIns="45720" rIns="91440" bIns="45720" anchor="t"/>
          <a:lstStyle/>
          <a:p>
            <a:r>
              <a:rPr lang="sv-SE"/>
              <a:t>Behov och förbättringsförslag</a:t>
            </a:r>
          </a:p>
        </p:txBody>
      </p:sp>
      <p:sp>
        <p:nvSpPr>
          <p:cNvPr id="3" name="Platshållare för text 2">
            <a:extLst>
              <a:ext uri="{FF2B5EF4-FFF2-40B4-BE49-F238E27FC236}">
                <a16:creationId xmlns:a16="http://schemas.microsoft.com/office/drawing/2014/main" id="{0B1E0874-BE06-FA53-8631-8FC02BC11996}"/>
              </a:ext>
            </a:extLst>
          </p:cNvPr>
          <p:cNvSpPr>
            <a:spLocks noGrp="1"/>
          </p:cNvSpPr>
          <p:nvPr>
            <p:ph type="body" sz="quarter" idx="11"/>
          </p:nvPr>
        </p:nvSpPr>
        <p:spPr>
          <a:xfrm>
            <a:off x="1073642" y="1598636"/>
            <a:ext cx="6851530" cy="4994663"/>
          </a:xfrm>
        </p:spPr>
        <p:txBody>
          <a:bodyPr lIns="91440" tIns="45720" rIns="91440" bIns="45720" anchor="t"/>
          <a:lstStyle/>
          <a:p>
            <a:r>
              <a:rPr lang="sv-SE" sz="2400">
                <a:latin typeface="Helvetica LT Std"/>
              </a:rPr>
              <a:t>1. Vad är vårt nuläge i dag när det gäller att involvera personen? </a:t>
            </a:r>
            <a:endParaRPr lang="sv-SE" sz="2400"/>
          </a:p>
          <a:p>
            <a:pPr marL="342900" indent="-342900">
              <a:buFont typeface="Wingdings"/>
              <a:buChar char="Ø"/>
            </a:pPr>
            <a:r>
              <a:rPr lang="sv-SE" sz="2400">
                <a:latin typeface="Helvetica LT Std"/>
              </a:rPr>
              <a:t>Vilka är våra styrkor? </a:t>
            </a:r>
            <a:endParaRPr lang="sv-SE" sz="2400"/>
          </a:p>
          <a:p>
            <a:pPr marL="342900" indent="-342900">
              <a:buFont typeface="Wingdings"/>
              <a:buChar char="Ø"/>
            </a:pPr>
            <a:r>
              <a:rPr lang="sv-SE" sz="2400">
                <a:latin typeface="Helvetica LT Std"/>
              </a:rPr>
              <a:t>Vilka är våra utmaningar? </a:t>
            </a:r>
            <a:endParaRPr lang="sv-SE" sz="2400"/>
          </a:p>
          <a:p>
            <a:pPr marL="342900" indent="-342900">
              <a:buFont typeface="Wingdings"/>
              <a:buChar char="Ø"/>
            </a:pPr>
            <a:r>
              <a:rPr lang="sv-SE" sz="2400">
                <a:latin typeface="Helvetica LT Std"/>
              </a:rPr>
              <a:t>Vilka möjligheter ser du att vi har i verksamheten för att arbeta personcentrerat?</a:t>
            </a:r>
            <a:endParaRPr lang="sv-SE" sz="2400"/>
          </a:p>
          <a:p>
            <a:r>
              <a:rPr lang="sv-SE" sz="2400">
                <a:latin typeface="Helvetica LT Std"/>
              </a:rPr>
              <a:t> 2.Vilka är dina konkreta förbättringsförslag för att öka personcentreringen?</a:t>
            </a:r>
            <a:endParaRPr lang="sv-SE" sz="2400"/>
          </a:p>
          <a:p>
            <a:r>
              <a:rPr lang="sv-SE" sz="2400">
                <a:latin typeface="Helvetica LT Std"/>
              </a:rPr>
              <a:t>3. Hur kan vi konkret utvärdera att personen känner sig delaktig i sin planering?</a:t>
            </a:r>
          </a:p>
        </p:txBody>
      </p:sp>
    </p:spTree>
    <p:extLst>
      <p:ext uri="{BB962C8B-B14F-4D97-AF65-F5344CB8AC3E}">
        <p14:creationId xmlns:p14="http://schemas.microsoft.com/office/powerpoint/2010/main" val="4033605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C03DF4A-E286-20C2-5B75-5A3147A853FD}"/>
              </a:ext>
            </a:extLst>
          </p:cNvPr>
          <p:cNvSpPr>
            <a:spLocks noGrp="1"/>
          </p:cNvSpPr>
          <p:nvPr>
            <p:ph type="body" sz="quarter" idx="10"/>
          </p:nvPr>
        </p:nvSpPr>
        <p:spPr>
          <a:xfrm>
            <a:off x="974794" y="548408"/>
            <a:ext cx="9985855" cy="1428827"/>
          </a:xfrm>
        </p:spPr>
        <p:txBody>
          <a:bodyPr lIns="91440" tIns="45720" rIns="91440" bIns="45720" anchor="t"/>
          <a:lstStyle/>
          <a:p>
            <a:r>
              <a:rPr lang="sv-SE"/>
              <a:t>Arbetet med personcentrering fortsätter</a:t>
            </a:r>
          </a:p>
        </p:txBody>
      </p:sp>
      <p:sp>
        <p:nvSpPr>
          <p:cNvPr id="3" name="Platshållare för text 2">
            <a:extLst>
              <a:ext uri="{FF2B5EF4-FFF2-40B4-BE49-F238E27FC236}">
                <a16:creationId xmlns:a16="http://schemas.microsoft.com/office/drawing/2014/main" id="{C1C58B65-EFAF-65BB-42FA-0944F5B5CA57}"/>
              </a:ext>
            </a:extLst>
          </p:cNvPr>
          <p:cNvSpPr>
            <a:spLocks noGrp="1"/>
          </p:cNvSpPr>
          <p:nvPr>
            <p:ph type="body" sz="quarter" idx="11"/>
          </p:nvPr>
        </p:nvSpPr>
        <p:spPr>
          <a:xfrm>
            <a:off x="977963" y="1601891"/>
            <a:ext cx="6719797" cy="4629493"/>
          </a:xfrm>
        </p:spPr>
        <p:txBody>
          <a:bodyPr lIns="91440" tIns="45720" rIns="91440" bIns="45720" anchor="t"/>
          <a:lstStyle/>
          <a:p>
            <a:endParaRPr lang="sv-SE" sz="2800" b="1">
              <a:latin typeface="Helvetica LT Std"/>
            </a:endParaRPr>
          </a:p>
          <a:p>
            <a:r>
              <a:rPr lang="sv-SE" sz="2800">
                <a:latin typeface="Helvetica LT Std"/>
              </a:rPr>
              <a:t>Vad betyder personcentrering för dig idag?</a:t>
            </a:r>
            <a:endParaRPr lang="sv-SE" sz="2800"/>
          </a:p>
          <a:p>
            <a:r>
              <a:rPr lang="sv-SE" sz="2800">
                <a:latin typeface="Helvetica LT Std"/>
              </a:rPr>
              <a:t>Vad tar du med dig från utbildningen?</a:t>
            </a:r>
            <a:endParaRPr lang="sv-SE" sz="2800"/>
          </a:p>
          <a:p>
            <a:r>
              <a:rPr lang="sv-SE" sz="2800">
                <a:latin typeface="Helvetica LT Std"/>
              </a:rPr>
              <a:t>Hur ska vi arbeta vidare? Vilka blir våra mål?</a:t>
            </a:r>
            <a:endParaRPr lang="sv-SE" sz="2800"/>
          </a:p>
          <a:p>
            <a:pPr algn="ctr"/>
            <a:endParaRPr lang="sv-SE" sz="2800" i="1">
              <a:latin typeface="Helvetica LT Std"/>
            </a:endParaRPr>
          </a:p>
          <a:p>
            <a:pPr algn="ctr"/>
            <a:r>
              <a:rPr lang="sv-SE" sz="2800" i="1">
                <a:latin typeface="Helvetica LT Std"/>
              </a:rPr>
              <a:t>Börja i det lilla, små förändringar kan göra stor skillnad. </a:t>
            </a:r>
            <a:endParaRPr lang="sv-SE" i="1">
              <a:latin typeface="Helvetica LT Std"/>
            </a:endParaRPr>
          </a:p>
          <a:p>
            <a:endParaRPr lang="sv-SE" sz="2800"/>
          </a:p>
          <a:p>
            <a:endParaRPr lang="sv-SE" i="1">
              <a:latin typeface="Helvetica LT Std"/>
            </a:endParaRPr>
          </a:p>
          <a:p>
            <a:endParaRPr lang="sv-SE">
              <a:latin typeface="Helvetica LT Std"/>
            </a:endParaRPr>
          </a:p>
        </p:txBody>
      </p:sp>
    </p:spTree>
    <p:extLst>
      <p:ext uri="{BB962C8B-B14F-4D97-AF65-F5344CB8AC3E}">
        <p14:creationId xmlns:p14="http://schemas.microsoft.com/office/powerpoint/2010/main" val="3278131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CF1903A-4C89-8BBE-D723-5A482BCFAD4B}"/>
              </a:ext>
            </a:extLst>
          </p:cNvPr>
          <p:cNvSpPr>
            <a:spLocks noGrp="1"/>
          </p:cNvSpPr>
          <p:nvPr>
            <p:ph type="body" sz="quarter" idx="10"/>
          </p:nvPr>
        </p:nvSpPr>
        <p:spPr>
          <a:xfrm>
            <a:off x="1081789" y="317395"/>
            <a:ext cx="9757237" cy="792088"/>
          </a:xfrm>
        </p:spPr>
        <p:txBody>
          <a:bodyPr lIns="91440" tIns="45720" rIns="91440" bIns="45720" anchor="t"/>
          <a:lstStyle/>
          <a:p>
            <a:r>
              <a:rPr lang="sv-SE" sz="3200" dirty="0"/>
              <a:t>Plan för enheten efter genomgången utbildning</a:t>
            </a:r>
          </a:p>
        </p:txBody>
      </p:sp>
      <p:sp>
        <p:nvSpPr>
          <p:cNvPr id="3" name="Platshållare för text 2">
            <a:extLst>
              <a:ext uri="{FF2B5EF4-FFF2-40B4-BE49-F238E27FC236}">
                <a16:creationId xmlns:a16="http://schemas.microsoft.com/office/drawing/2014/main" id="{8409A354-6F58-8433-4002-B302192FC28B}"/>
              </a:ext>
            </a:extLst>
          </p:cNvPr>
          <p:cNvSpPr>
            <a:spLocks noGrp="1"/>
          </p:cNvSpPr>
          <p:nvPr>
            <p:ph type="body" sz="quarter" idx="11"/>
          </p:nvPr>
        </p:nvSpPr>
        <p:spPr>
          <a:xfrm>
            <a:off x="1118513" y="1031230"/>
            <a:ext cx="6479366" cy="5603662"/>
          </a:xfrm>
        </p:spPr>
        <p:txBody>
          <a:bodyPr lIns="91440" tIns="45720" rIns="91440" bIns="45720" anchor="t"/>
          <a:lstStyle/>
          <a:p>
            <a:r>
              <a:rPr lang="sv-SE">
                <a:latin typeface="Helvetica LT Std"/>
              </a:rPr>
              <a:t>Hur många har genomgått hela utbildningen i personcentrering?</a:t>
            </a:r>
            <a:endParaRPr lang="sv-SE"/>
          </a:p>
          <a:p>
            <a:r>
              <a:rPr lang="sv-SE">
                <a:latin typeface="Helvetica LT Std"/>
              </a:rPr>
              <a:t>Har ni identifierat styrkor och utvecklingsområden? Och hur sammanfattar ni dessa?</a:t>
            </a:r>
          </a:p>
          <a:p>
            <a:r>
              <a:rPr lang="sv-SE">
                <a:latin typeface="Helvetica LT Std"/>
              </a:rPr>
              <a:t>Har ni satt upp och genomfört aktiviteter? Har ni följt upp dem? Vad ser ni för resultat av dessa? (både effekter och erfarenheter). </a:t>
            </a:r>
            <a:endParaRPr lang="sv-SE"/>
          </a:p>
          <a:p>
            <a:r>
              <a:rPr lang="sv-SE">
                <a:latin typeface="Helvetica LT Std"/>
              </a:rPr>
              <a:t>Analys av resultat: Har ni nått målet? Varför? Om inte, orsaker till detta? Har ni reflekterat över jämställdshetsperspektivet? osv)</a:t>
            </a:r>
          </a:p>
          <a:p>
            <a:r>
              <a:rPr lang="sv-SE">
                <a:latin typeface="Helvetica LT Std"/>
              </a:rPr>
              <a:t>Planering 2023/2024 vilka aktiviteter/åtgärder är planerade för att stärka arbetet och implementering av personcentrering?</a:t>
            </a:r>
            <a:endParaRPr lang="sv-SE"/>
          </a:p>
        </p:txBody>
      </p:sp>
    </p:spTree>
    <p:extLst>
      <p:ext uri="{BB962C8B-B14F-4D97-AF65-F5344CB8AC3E}">
        <p14:creationId xmlns:p14="http://schemas.microsoft.com/office/powerpoint/2010/main" val="3328200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10F4BCF-78CA-8BC2-D6BB-FF223ACCEFFB}"/>
              </a:ext>
            </a:extLst>
          </p:cNvPr>
          <p:cNvSpPr>
            <a:spLocks noGrp="1"/>
          </p:cNvSpPr>
          <p:nvPr>
            <p:ph type="body" sz="quarter" idx="10"/>
          </p:nvPr>
        </p:nvSpPr>
        <p:spPr>
          <a:xfrm>
            <a:off x="1045066" y="498979"/>
            <a:ext cx="6563101" cy="792088"/>
          </a:xfrm>
        </p:spPr>
        <p:txBody>
          <a:bodyPr lIns="91440" tIns="45720" rIns="91440" bIns="45720" anchor="t"/>
          <a:lstStyle/>
          <a:p>
            <a:r>
              <a:rPr lang="sv-SE"/>
              <a:t>Fördjupning</a:t>
            </a:r>
          </a:p>
        </p:txBody>
      </p:sp>
      <p:sp>
        <p:nvSpPr>
          <p:cNvPr id="3" name="Platshållare för text 2">
            <a:extLst>
              <a:ext uri="{FF2B5EF4-FFF2-40B4-BE49-F238E27FC236}">
                <a16:creationId xmlns:a16="http://schemas.microsoft.com/office/drawing/2014/main" id="{AE8C5107-9942-57E0-6FCE-4B7738EF3982}"/>
              </a:ext>
            </a:extLst>
          </p:cNvPr>
          <p:cNvSpPr>
            <a:spLocks noGrp="1"/>
          </p:cNvSpPr>
          <p:nvPr>
            <p:ph type="body" sz="quarter" idx="11"/>
          </p:nvPr>
        </p:nvSpPr>
        <p:spPr>
          <a:xfrm>
            <a:off x="1045067" y="1223566"/>
            <a:ext cx="6641075" cy="5266574"/>
          </a:xfrm>
        </p:spPr>
        <p:txBody>
          <a:bodyPr lIns="91440" tIns="45720" rIns="91440" bIns="45720" anchor="t"/>
          <a:lstStyle/>
          <a:p>
            <a:r>
              <a:rPr lang="sv-SE" sz="1400">
                <a:latin typeface="Helvetica LT Std"/>
              </a:rPr>
              <a:t>Digital kostnadsfri utbildning:</a:t>
            </a:r>
          </a:p>
          <a:p>
            <a:r>
              <a:rPr lang="sv-SE" sz="1400">
                <a:latin typeface="Helvetica LT Std"/>
                <a:hlinkClick r:id="rId3"/>
              </a:rPr>
              <a:t>Med människa – Personcentrerat lärande i praktiken (medmanniska.org)</a:t>
            </a:r>
            <a:endParaRPr lang="sv-SE" sz="1400">
              <a:latin typeface="Helvetica LT Std"/>
            </a:endParaRPr>
          </a:p>
          <a:p>
            <a:r>
              <a:rPr lang="sv-SE" sz="1400">
                <a:latin typeface="Helvetica LT Std"/>
              </a:rPr>
              <a:t>Enkät 1 och 2:	1)			2)</a:t>
            </a:r>
          </a:p>
          <a:p>
            <a:endParaRPr lang="sv-SE" sz="1400">
              <a:latin typeface="Helvetica LT Std"/>
            </a:endParaRPr>
          </a:p>
          <a:p>
            <a:r>
              <a:rPr lang="sv-SE" sz="1400">
                <a:latin typeface="Helvetica LT Std"/>
              </a:rPr>
              <a:t>GPCC:</a:t>
            </a:r>
            <a:endParaRPr lang="en-US" sz="1400">
              <a:latin typeface="Helvetica LT Std"/>
            </a:endParaRPr>
          </a:p>
          <a:p>
            <a:r>
              <a:rPr lang="sv-SE" sz="1400">
                <a:latin typeface="Helvetica LT Std"/>
                <a:hlinkClick r:id="rId4"/>
              </a:rPr>
              <a:t>Centrum för personcentrerad vård – GPCC, Göteborgs universitet (gu.se)</a:t>
            </a:r>
            <a:endParaRPr lang="sv-SE"/>
          </a:p>
          <a:p>
            <a:r>
              <a:rPr lang="sv-SE" sz="1400">
                <a:latin typeface="Helvetica LT Std"/>
              </a:rPr>
              <a:t>Introduktionsfilm Nära vård:</a:t>
            </a:r>
            <a:endParaRPr lang="en-US" sz="1400">
              <a:latin typeface="Helvetica LT Std"/>
            </a:endParaRPr>
          </a:p>
          <a:p>
            <a:r>
              <a:rPr lang="sv-SE" sz="1400">
                <a:latin typeface="Helvetica LT Std"/>
                <a:hlinkClick r:id="rId5"/>
              </a:rPr>
              <a:t>Nära vård - En introduktion - SKR Play (screen9.tv)</a:t>
            </a:r>
            <a:endParaRPr lang="sv-SE"/>
          </a:p>
          <a:p>
            <a:r>
              <a:rPr lang="sv-SE" sz="1400">
                <a:latin typeface="Helvetica LT Std"/>
              </a:rPr>
              <a:t>Kunskapsguiden:</a:t>
            </a:r>
            <a:endParaRPr lang="sv-SE" sz="1400"/>
          </a:p>
          <a:p>
            <a:r>
              <a:rPr lang="sv-SE" sz="1400">
                <a:latin typeface="Helvetica LT Std"/>
                <a:hlinkClick r:id="rId6"/>
              </a:rPr>
              <a:t>Personcentrering - Kunskapsguiden</a:t>
            </a:r>
            <a:endParaRPr lang="sv-SE" sz="1400"/>
          </a:p>
          <a:p>
            <a:r>
              <a:rPr lang="sv-SE" sz="1400">
                <a:latin typeface="Helvetica LT Std"/>
              </a:rPr>
              <a:t>SKR:</a:t>
            </a:r>
          </a:p>
          <a:p>
            <a:r>
              <a:rPr lang="sv-SE" sz="1400">
                <a:latin typeface="Helvetica LT Std"/>
                <a:hlinkClick r:id="rId7"/>
              </a:rPr>
              <a:t>Personcentrerat förhållningssätt | SKR</a:t>
            </a:r>
            <a:endParaRPr lang="sv-SE" sz="1400"/>
          </a:p>
          <a:p>
            <a:endParaRPr lang="sv-SE" sz="1400">
              <a:latin typeface="Helvetica LT Std"/>
            </a:endParaRPr>
          </a:p>
          <a:p>
            <a:endParaRPr lang="sv-SE" sz="1400">
              <a:latin typeface="Helvetica LT Std"/>
            </a:endParaRPr>
          </a:p>
        </p:txBody>
      </p:sp>
      <p:graphicFrame>
        <p:nvGraphicFramePr>
          <p:cNvPr id="4" name="Objekt 3">
            <a:extLst>
              <a:ext uri="{FF2B5EF4-FFF2-40B4-BE49-F238E27FC236}">
                <a16:creationId xmlns:a16="http://schemas.microsoft.com/office/drawing/2014/main" id="{88139202-E54C-418E-8C40-51DAABB2D5F4}"/>
              </a:ext>
            </a:extLst>
          </p:cNvPr>
          <p:cNvGraphicFramePr>
            <a:graphicFrameLocks noChangeAspect="1"/>
          </p:cNvGraphicFramePr>
          <p:nvPr>
            <p:extLst>
              <p:ext uri="{D42A27DB-BD31-4B8C-83A1-F6EECF244321}">
                <p14:modId xmlns:p14="http://schemas.microsoft.com/office/powerpoint/2010/main" val="2663384304"/>
              </p:ext>
            </p:extLst>
          </p:nvPr>
        </p:nvGraphicFramePr>
        <p:xfrm>
          <a:off x="2923022" y="2123718"/>
          <a:ext cx="914400" cy="792088"/>
        </p:xfrm>
        <a:graphic>
          <a:graphicData uri="http://schemas.openxmlformats.org/presentationml/2006/ole">
            <mc:AlternateContent xmlns:mc="http://schemas.openxmlformats.org/markup-compatibility/2006">
              <mc:Choice xmlns:v="urn:schemas-microsoft-com:vml" Requires="v">
                <p:oleObj spid="_x0000_s1026" name="Acrobat Document" showAsIcon="1" r:id="rId8" imgW="914400" imgH="771480" progId="AcroExch.Document.DC">
                  <p:embed/>
                </p:oleObj>
              </mc:Choice>
              <mc:Fallback>
                <p:oleObj name="Acrobat Document" showAsIcon="1" r:id="rId8" imgW="914400" imgH="771480" progId="AcroExch.Document.DC">
                  <p:embed/>
                  <p:pic>
                    <p:nvPicPr>
                      <p:cNvPr id="4" name="Objekt 3">
                        <a:extLst>
                          <a:ext uri="{FF2B5EF4-FFF2-40B4-BE49-F238E27FC236}">
                            <a16:creationId xmlns:a16="http://schemas.microsoft.com/office/drawing/2014/main" id="{88139202-E54C-418E-8C40-51DAABB2D5F4}"/>
                          </a:ext>
                        </a:extLst>
                      </p:cNvPr>
                      <p:cNvPicPr/>
                      <p:nvPr/>
                    </p:nvPicPr>
                    <p:blipFill>
                      <a:blip r:embed="rId9"/>
                      <a:stretch>
                        <a:fillRect/>
                      </a:stretch>
                    </p:blipFill>
                    <p:spPr>
                      <a:xfrm>
                        <a:off x="2923022" y="2123718"/>
                        <a:ext cx="914400" cy="792088"/>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D796A7E3-4266-47B7-93B1-DDFBFF05807D}"/>
              </a:ext>
            </a:extLst>
          </p:cNvPr>
          <p:cNvGraphicFramePr>
            <a:graphicFrameLocks noChangeAspect="1"/>
          </p:cNvGraphicFramePr>
          <p:nvPr>
            <p:extLst>
              <p:ext uri="{D42A27DB-BD31-4B8C-83A1-F6EECF244321}">
                <p14:modId xmlns:p14="http://schemas.microsoft.com/office/powerpoint/2010/main" val="3613119570"/>
              </p:ext>
            </p:extLst>
          </p:nvPr>
        </p:nvGraphicFramePr>
        <p:xfrm>
          <a:off x="5715377" y="2123718"/>
          <a:ext cx="914400" cy="771525"/>
        </p:xfrm>
        <a:graphic>
          <a:graphicData uri="http://schemas.openxmlformats.org/presentationml/2006/ole">
            <mc:AlternateContent xmlns:mc="http://schemas.openxmlformats.org/markup-compatibility/2006">
              <mc:Choice xmlns:v="urn:schemas-microsoft-com:vml" Requires="v">
                <p:oleObj spid="_x0000_s1027" name="Acrobat Document" showAsIcon="1" r:id="rId10" imgW="914400" imgH="771480" progId="AcroExch.Document.DC">
                  <p:embed/>
                </p:oleObj>
              </mc:Choice>
              <mc:Fallback>
                <p:oleObj name="Acrobat Document" showAsIcon="1" r:id="rId10" imgW="914400" imgH="771480" progId="AcroExch.Document.DC">
                  <p:embed/>
                  <p:pic>
                    <p:nvPicPr>
                      <p:cNvPr id="5" name="Objekt 4">
                        <a:extLst>
                          <a:ext uri="{FF2B5EF4-FFF2-40B4-BE49-F238E27FC236}">
                            <a16:creationId xmlns:a16="http://schemas.microsoft.com/office/drawing/2014/main" id="{D796A7E3-4266-47B7-93B1-DDFBFF05807D}"/>
                          </a:ext>
                        </a:extLst>
                      </p:cNvPr>
                      <p:cNvPicPr/>
                      <p:nvPr/>
                    </p:nvPicPr>
                    <p:blipFill>
                      <a:blip r:embed="rId11"/>
                      <a:stretch>
                        <a:fillRect/>
                      </a:stretch>
                    </p:blipFill>
                    <p:spPr>
                      <a:xfrm>
                        <a:off x="5715377" y="212371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2371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7ACFEC5-C2CA-2D40-BFFA-3BE3BA03E952}"/>
              </a:ext>
            </a:extLst>
          </p:cNvPr>
          <p:cNvSpPr>
            <a:spLocks noGrp="1"/>
          </p:cNvSpPr>
          <p:nvPr>
            <p:ph type="body" sz="quarter" idx="14"/>
          </p:nvPr>
        </p:nvSpPr>
        <p:spPr>
          <a:xfrm>
            <a:off x="822648" y="4534472"/>
            <a:ext cx="6722216" cy="2105680"/>
          </a:xfrm>
        </p:spPr>
        <p:txBody>
          <a:bodyPr lIns="91440" tIns="45720" rIns="91440" bIns="45720" anchor="t"/>
          <a:lstStyle/>
          <a:p>
            <a:r>
              <a:rPr lang="sv-SE" sz="1800"/>
              <a:t>Jenny Törnqvist</a:t>
            </a:r>
          </a:p>
          <a:p>
            <a:r>
              <a:rPr lang="sv-SE" sz="1800"/>
              <a:t>Processledare Nära vård</a:t>
            </a:r>
          </a:p>
          <a:p>
            <a:r>
              <a:rPr lang="sv-SE" sz="1800">
                <a:hlinkClick r:id="rId2"/>
              </a:rPr>
              <a:t>jenny.tornqvist@soc.lulea.se</a:t>
            </a:r>
            <a:endParaRPr lang="sv-SE" sz="1800"/>
          </a:p>
          <a:p>
            <a:r>
              <a:rPr lang="sv-SE" sz="1800"/>
              <a:t>Jenni </a:t>
            </a:r>
            <a:r>
              <a:rPr lang="sv-SE" sz="1800" err="1"/>
              <a:t>Riekkola</a:t>
            </a:r>
            <a:endParaRPr lang="sv-SE" sz="1800"/>
          </a:p>
          <a:p>
            <a:r>
              <a:rPr lang="sv-SE" sz="1800">
                <a:ea typeface="+mn-lt"/>
                <a:cs typeface="+mn-lt"/>
              </a:rPr>
              <a:t>Verksamhetsutvecklare, Hälso- och sjukvård &amp; Folkhälsa</a:t>
            </a:r>
          </a:p>
          <a:p>
            <a:r>
              <a:rPr lang="sv-SE" sz="1800">
                <a:ea typeface="+mn-lt"/>
                <a:cs typeface="+mn-lt"/>
                <a:hlinkClick r:id="rId3"/>
              </a:rPr>
              <a:t>jenni.riekkola@soc.lulea.se</a:t>
            </a:r>
            <a:endParaRPr lang="sv-SE" sz="1800">
              <a:ea typeface="+mn-lt"/>
              <a:cs typeface="+mn-lt"/>
            </a:endParaRPr>
          </a:p>
          <a:p>
            <a:endParaRPr lang="sv-SE"/>
          </a:p>
        </p:txBody>
      </p:sp>
      <p:sp>
        <p:nvSpPr>
          <p:cNvPr id="3" name="Platshållare för text 2">
            <a:extLst>
              <a:ext uri="{FF2B5EF4-FFF2-40B4-BE49-F238E27FC236}">
                <a16:creationId xmlns:a16="http://schemas.microsoft.com/office/drawing/2014/main" id="{DE9B90EF-0733-5447-91EB-E3199495D298}"/>
              </a:ext>
            </a:extLst>
          </p:cNvPr>
          <p:cNvSpPr>
            <a:spLocks noGrp="1"/>
          </p:cNvSpPr>
          <p:nvPr>
            <p:ph type="body" sz="quarter" idx="15"/>
          </p:nvPr>
        </p:nvSpPr>
        <p:spPr>
          <a:xfrm>
            <a:off x="1050149" y="764704"/>
            <a:ext cx="3605691" cy="2959596"/>
          </a:xfrm>
        </p:spPr>
        <p:txBody>
          <a:bodyPr lIns="91440" tIns="45720" rIns="91440" bIns="45720" anchor="t"/>
          <a:lstStyle/>
          <a:p>
            <a:r>
              <a:rPr lang="sv-SE"/>
              <a:t>Tack för din medverkan!</a:t>
            </a:r>
          </a:p>
        </p:txBody>
      </p:sp>
    </p:spTree>
    <p:extLst>
      <p:ext uri="{BB962C8B-B14F-4D97-AF65-F5344CB8AC3E}">
        <p14:creationId xmlns:p14="http://schemas.microsoft.com/office/powerpoint/2010/main" val="2631358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F15A61D-FA7C-258F-F569-713E25D19D40}"/>
              </a:ext>
            </a:extLst>
          </p:cNvPr>
          <p:cNvSpPr>
            <a:spLocks noGrp="1"/>
          </p:cNvSpPr>
          <p:nvPr>
            <p:ph type="body" sz="quarter" idx="10"/>
          </p:nvPr>
        </p:nvSpPr>
        <p:spPr>
          <a:xfrm>
            <a:off x="1045066" y="507246"/>
            <a:ext cx="6563101" cy="792088"/>
          </a:xfrm>
        </p:spPr>
        <p:txBody>
          <a:bodyPr lIns="91440" tIns="45720" rIns="91440" bIns="45720" anchor="t"/>
          <a:lstStyle/>
          <a:p>
            <a:r>
              <a:rPr lang="sv-SE"/>
              <a:t>Upplägg</a:t>
            </a:r>
          </a:p>
        </p:txBody>
      </p:sp>
      <p:sp>
        <p:nvSpPr>
          <p:cNvPr id="3" name="Platshållare för text 2">
            <a:extLst>
              <a:ext uri="{FF2B5EF4-FFF2-40B4-BE49-F238E27FC236}">
                <a16:creationId xmlns:a16="http://schemas.microsoft.com/office/drawing/2014/main" id="{F7BD1EB8-BB77-5E8C-038A-557A680DBE74}"/>
              </a:ext>
            </a:extLst>
          </p:cNvPr>
          <p:cNvSpPr>
            <a:spLocks noGrp="1"/>
          </p:cNvSpPr>
          <p:nvPr>
            <p:ph type="body" sz="quarter" idx="11"/>
          </p:nvPr>
        </p:nvSpPr>
        <p:spPr>
          <a:xfrm>
            <a:off x="886916" y="1379381"/>
            <a:ext cx="7590233" cy="4975736"/>
          </a:xfrm>
        </p:spPr>
        <p:txBody>
          <a:bodyPr lIns="91440" tIns="45720" rIns="91440" bIns="45720" anchor="t"/>
          <a:lstStyle/>
          <a:p>
            <a:r>
              <a:rPr lang="sv-SE">
                <a:latin typeface="Helvetica LT Std"/>
              </a:rPr>
              <a:t>Utbildningen genomförs förslagsvis i tre delar med mindre hemuppgifter till nästa delmoment. </a:t>
            </a:r>
            <a:endParaRPr lang="sv-SE"/>
          </a:p>
          <a:p>
            <a:r>
              <a:rPr lang="sv-SE">
                <a:latin typeface="Helvetica LT Std"/>
              </a:rPr>
              <a:t>Del 1 Vad är personcentrering? </a:t>
            </a:r>
            <a:endParaRPr lang="sv-SE"/>
          </a:p>
          <a:p>
            <a:r>
              <a:rPr lang="sv-SE">
                <a:latin typeface="Helvetica LT Std"/>
              </a:rPr>
              <a:t>Del 2 Arbetsallians/Partnerskap och dokumentation.</a:t>
            </a:r>
            <a:endParaRPr lang="sv-SE"/>
          </a:p>
          <a:p>
            <a:r>
              <a:rPr lang="sv-SE">
                <a:latin typeface="Helvetica LT Std"/>
              </a:rPr>
              <a:t>Del 3 Sammanfattning och vidare arbete.</a:t>
            </a:r>
          </a:p>
          <a:p>
            <a:endParaRPr lang="sv-SE"/>
          </a:p>
          <a:p>
            <a:r>
              <a:rPr lang="sv-SE" sz="2000" i="1">
                <a:latin typeface="Helvetica LT Std"/>
              </a:rPr>
              <a:t>I utbildningen används person genomgående som benämning. Det är upp till varje verksamhet att översätta det till den benämning ni vanligtvis använder för de ni finns till för ex brukare, patient, klient etc.</a:t>
            </a:r>
            <a:endParaRPr lang="sv-SE" sz="2000"/>
          </a:p>
        </p:txBody>
      </p:sp>
    </p:spTree>
    <p:extLst>
      <p:ext uri="{BB962C8B-B14F-4D97-AF65-F5344CB8AC3E}">
        <p14:creationId xmlns:p14="http://schemas.microsoft.com/office/powerpoint/2010/main" val="307948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A22CEA7-868D-08B0-BB69-77FAC346651F}"/>
              </a:ext>
            </a:extLst>
          </p:cNvPr>
          <p:cNvSpPr>
            <a:spLocks noGrp="1"/>
          </p:cNvSpPr>
          <p:nvPr>
            <p:ph type="body" sz="quarter" idx="10"/>
          </p:nvPr>
        </p:nvSpPr>
        <p:spPr>
          <a:xfrm>
            <a:off x="1045066" y="1556793"/>
            <a:ext cx="6563101" cy="792088"/>
          </a:xfrm>
        </p:spPr>
        <p:txBody>
          <a:bodyPr lIns="91440" tIns="45720" rIns="91440" bIns="45720" anchor="t">
            <a:normAutofit/>
          </a:bodyPr>
          <a:lstStyle/>
          <a:p>
            <a:pPr>
              <a:spcAft>
                <a:spcPts val="600"/>
              </a:spcAft>
            </a:pPr>
            <a:r>
              <a:rPr lang="sv-SE"/>
              <a:t>Samtal i grupper </a:t>
            </a:r>
          </a:p>
        </p:txBody>
      </p:sp>
      <p:sp>
        <p:nvSpPr>
          <p:cNvPr id="3" name="Platshållare för text 2">
            <a:extLst>
              <a:ext uri="{FF2B5EF4-FFF2-40B4-BE49-F238E27FC236}">
                <a16:creationId xmlns:a16="http://schemas.microsoft.com/office/drawing/2014/main" id="{9B3DC905-096F-D759-F512-36EC5CB20301}"/>
              </a:ext>
            </a:extLst>
          </p:cNvPr>
          <p:cNvSpPr>
            <a:spLocks noGrp="1"/>
          </p:cNvSpPr>
          <p:nvPr>
            <p:ph type="body" sz="quarter" idx="11"/>
          </p:nvPr>
        </p:nvSpPr>
        <p:spPr>
          <a:xfrm>
            <a:off x="1045067" y="2486437"/>
            <a:ext cx="5699005" cy="2592387"/>
          </a:xfrm>
        </p:spPr>
        <p:txBody>
          <a:bodyPr lIns="91440" tIns="45720" rIns="91440" bIns="45720" anchor="t">
            <a:normAutofit/>
          </a:bodyPr>
          <a:lstStyle/>
          <a:p>
            <a:r>
              <a:rPr lang="sv-SE">
                <a:latin typeface="Helvetica LT Std"/>
              </a:rPr>
              <a:t>Vad är personcentrering för </a:t>
            </a:r>
            <a:r>
              <a:rPr lang="sv-SE" i="1">
                <a:latin typeface="Helvetica LT Std"/>
              </a:rPr>
              <a:t>dig? </a:t>
            </a:r>
            <a:endParaRPr lang="sv-SE" i="1"/>
          </a:p>
          <a:p>
            <a:r>
              <a:rPr lang="sv-SE">
                <a:latin typeface="Helvetica LT Std"/>
              </a:rPr>
              <a:t>Diskutera i mindre grupper i 5 minuter. </a:t>
            </a:r>
            <a:endParaRPr lang="sv-SE"/>
          </a:p>
          <a:p>
            <a:r>
              <a:rPr lang="sv-SE">
                <a:latin typeface="Helvetica LT Std"/>
              </a:rPr>
              <a:t>Skriv ner era tankar och delge för hela gruppen.</a:t>
            </a:r>
            <a:endParaRPr lang="sv-SE"/>
          </a:p>
        </p:txBody>
      </p:sp>
    </p:spTree>
    <p:extLst>
      <p:ext uri="{BB962C8B-B14F-4D97-AF65-F5344CB8AC3E}">
        <p14:creationId xmlns:p14="http://schemas.microsoft.com/office/powerpoint/2010/main" val="2785382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3FFEE8C-A42A-F10A-D433-38BA038C26E6}"/>
              </a:ext>
            </a:extLst>
          </p:cNvPr>
          <p:cNvSpPr>
            <a:spLocks noGrp="1"/>
          </p:cNvSpPr>
          <p:nvPr>
            <p:ph type="body" sz="quarter" idx="10"/>
          </p:nvPr>
        </p:nvSpPr>
        <p:spPr>
          <a:xfrm>
            <a:off x="1116953" y="464114"/>
            <a:ext cx="7770799" cy="792088"/>
          </a:xfrm>
        </p:spPr>
        <p:txBody>
          <a:bodyPr lIns="91440" tIns="45720" rIns="91440" bIns="45720" anchor="t"/>
          <a:lstStyle/>
          <a:p>
            <a:r>
              <a:rPr lang="sv-SE">
                <a:latin typeface="Helvetica LT Std"/>
                <a:cs typeface="Calibri"/>
              </a:rPr>
              <a:t>Personcentrering </a:t>
            </a:r>
            <a:endParaRPr lang="sv-SE" b="0">
              <a:latin typeface="Helvetica LT Std"/>
              <a:ea typeface="+mn-lt"/>
              <a:cs typeface="+mn-lt"/>
            </a:endParaRPr>
          </a:p>
          <a:p>
            <a:endParaRPr lang="sv-SE"/>
          </a:p>
        </p:txBody>
      </p:sp>
      <p:sp>
        <p:nvSpPr>
          <p:cNvPr id="3" name="Platshållare för text 2">
            <a:extLst>
              <a:ext uri="{FF2B5EF4-FFF2-40B4-BE49-F238E27FC236}">
                <a16:creationId xmlns:a16="http://schemas.microsoft.com/office/drawing/2014/main" id="{39B9A6BD-1664-83F0-0133-DC93D345BC35}"/>
              </a:ext>
            </a:extLst>
          </p:cNvPr>
          <p:cNvSpPr>
            <a:spLocks noGrp="1"/>
          </p:cNvSpPr>
          <p:nvPr>
            <p:ph type="body" sz="quarter" idx="11"/>
          </p:nvPr>
        </p:nvSpPr>
        <p:spPr>
          <a:xfrm>
            <a:off x="1110545" y="1194554"/>
            <a:ext cx="7467420" cy="6201103"/>
          </a:xfrm>
        </p:spPr>
        <p:txBody>
          <a:bodyPr lIns="91440" tIns="45720" rIns="91440" bIns="45720" anchor="t"/>
          <a:lstStyle/>
          <a:p>
            <a:r>
              <a:rPr lang="sv-SE">
                <a:latin typeface="Helvetica LT Std"/>
              </a:rPr>
              <a:t>Personcentrering betyder olika saker, i olika situationer, för olika individer. </a:t>
            </a:r>
            <a:endParaRPr lang="sv-SE"/>
          </a:p>
          <a:p>
            <a:r>
              <a:rPr lang="sv-SE">
                <a:latin typeface="Helvetica LT Std"/>
              </a:rPr>
              <a:t>Personcentrering är ett förhållningssätt, utgår från varje unika person och vad som är viktigt för den personen. Det är viktigt att vi kommer ihåg det i vår yrkesroll när vi arbetar med dom som vi finns till för.</a:t>
            </a:r>
            <a:endParaRPr lang="sv-SE"/>
          </a:p>
          <a:p>
            <a:r>
              <a:rPr lang="sv-SE">
                <a:latin typeface="Helvetica LT Std"/>
              </a:rPr>
              <a:t>Arbetsallians/Partnerskap mellan person och personal är viktigt inom personcentrering och bygger på ömsesidig respekt och delaktighet med målet att skapa en förtroendefull relation. </a:t>
            </a:r>
            <a:endParaRPr lang="sv-SE"/>
          </a:p>
          <a:p>
            <a:r>
              <a:rPr lang="sv-SE">
                <a:latin typeface="Helvetica LT Std"/>
              </a:rPr>
              <a:t>En del i socialförvaltningens arbete med att erbjuda god service.</a:t>
            </a:r>
          </a:p>
          <a:p>
            <a:r>
              <a:rPr lang="sv-SE">
                <a:latin typeface="Helvetica LT Std"/>
              </a:rPr>
              <a:t>                                                </a:t>
            </a:r>
          </a:p>
        </p:txBody>
      </p:sp>
    </p:spTree>
    <p:extLst>
      <p:ext uri="{BB962C8B-B14F-4D97-AF65-F5344CB8AC3E}">
        <p14:creationId xmlns:p14="http://schemas.microsoft.com/office/powerpoint/2010/main" val="230372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9E9EAC4-A29A-5CD2-AFBC-7A989DEDFBFB}"/>
              </a:ext>
            </a:extLst>
          </p:cNvPr>
          <p:cNvSpPr>
            <a:spLocks noGrp="1"/>
          </p:cNvSpPr>
          <p:nvPr>
            <p:ph type="body" sz="quarter" idx="10"/>
          </p:nvPr>
        </p:nvSpPr>
        <p:spPr>
          <a:xfrm>
            <a:off x="1081789" y="638720"/>
            <a:ext cx="10143457" cy="1460142"/>
          </a:xfrm>
        </p:spPr>
        <p:txBody>
          <a:bodyPr lIns="91440" tIns="45720" rIns="91440" bIns="45720" anchor="t"/>
          <a:lstStyle/>
          <a:p>
            <a:r>
              <a:rPr lang="sv-SE" b="0"/>
              <a:t>Många olika närliggande begrepp och arbetsmetoder</a:t>
            </a:r>
            <a:endParaRPr lang="sv-SE"/>
          </a:p>
        </p:txBody>
      </p:sp>
      <p:sp>
        <p:nvSpPr>
          <p:cNvPr id="3" name="Platshållare för text 2">
            <a:extLst>
              <a:ext uri="{FF2B5EF4-FFF2-40B4-BE49-F238E27FC236}">
                <a16:creationId xmlns:a16="http://schemas.microsoft.com/office/drawing/2014/main" id="{AB23A9AB-68B1-6079-0E5E-1880E3B8D05D}"/>
              </a:ext>
            </a:extLst>
          </p:cNvPr>
          <p:cNvSpPr>
            <a:spLocks noGrp="1"/>
          </p:cNvSpPr>
          <p:nvPr>
            <p:ph type="body" sz="quarter" idx="11"/>
          </p:nvPr>
        </p:nvSpPr>
        <p:spPr>
          <a:xfrm>
            <a:off x="925718" y="1650992"/>
            <a:ext cx="11263042" cy="5009168"/>
          </a:xfrm>
        </p:spPr>
        <p:txBody>
          <a:bodyPr lIns="91440" tIns="45720" rIns="91440" bIns="45720" anchor="t"/>
          <a:lstStyle/>
          <a:p>
            <a:endParaRPr lang="sv-SE" sz="3200">
              <a:latin typeface="Helvetica LT Std"/>
            </a:endParaRPr>
          </a:p>
          <a:p>
            <a:r>
              <a:rPr lang="sv-SE" sz="2400" i="1">
                <a:latin typeface="Helvetica LT Std"/>
              </a:rPr>
              <a:t>Brukaren i fokus.</a:t>
            </a:r>
          </a:p>
          <a:p>
            <a:r>
              <a:rPr lang="sv-SE" sz="2400" i="1">
                <a:latin typeface="Helvetica LT Std"/>
              </a:rPr>
              <a:t>Personen i centrum.</a:t>
            </a:r>
            <a:endParaRPr lang="sv-SE" sz="2400" i="1"/>
          </a:p>
          <a:p>
            <a:r>
              <a:rPr lang="sv-SE" sz="2400" i="1">
                <a:latin typeface="Helvetica LT Std"/>
              </a:rPr>
              <a:t>Klientcentrering.</a:t>
            </a:r>
          </a:p>
          <a:p>
            <a:r>
              <a:rPr lang="sv-SE" sz="2400" i="1">
                <a:latin typeface="Helvetica LT Std"/>
              </a:rPr>
              <a:t>Patientcentrering</a:t>
            </a:r>
          </a:p>
          <a:p>
            <a:r>
              <a:rPr lang="sv-SE" sz="2400" i="1">
                <a:latin typeface="Helvetica LT Std"/>
              </a:rPr>
              <a:t>Individens behov i centrum.</a:t>
            </a:r>
            <a:endParaRPr lang="sv-SE" sz="2400" i="1"/>
          </a:p>
          <a:p>
            <a:r>
              <a:rPr lang="sv-SE" sz="2400" i="1">
                <a:latin typeface="Helvetica LT Std"/>
              </a:rPr>
              <a:t>Behovsinriktat arbetssätt.</a:t>
            </a:r>
            <a:endParaRPr lang="sv-SE" sz="2400" i="1"/>
          </a:p>
          <a:p>
            <a:r>
              <a:rPr lang="sv-SE" sz="2400" i="1">
                <a:latin typeface="Helvetica LT Std"/>
              </a:rPr>
              <a:t>Delat beslutsfattande (DBF)</a:t>
            </a:r>
          </a:p>
          <a:p>
            <a:endParaRPr lang="sv-SE"/>
          </a:p>
          <a:p>
            <a:endParaRPr lang="sv-SE"/>
          </a:p>
          <a:p>
            <a:endParaRPr lang="sv-SE"/>
          </a:p>
        </p:txBody>
      </p:sp>
    </p:spTree>
    <p:extLst>
      <p:ext uri="{BB962C8B-B14F-4D97-AF65-F5344CB8AC3E}">
        <p14:creationId xmlns:p14="http://schemas.microsoft.com/office/powerpoint/2010/main" val="237855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5DDC839-F3C8-5931-4539-EDD03FCEEF10}"/>
              </a:ext>
            </a:extLst>
          </p:cNvPr>
          <p:cNvSpPr>
            <a:spLocks noGrp="1"/>
          </p:cNvSpPr>
          <p:nvPr>
            <p:ph type="body" sz="quarter" idx="10"/>
          </p:nvPr>
        </p:nvSpPr>
        <p:spPr>
          <a:xfrm>
            <a:off x="1109331" y="629540"/>
            <a:ext cx="10272113" cy="893534"/>
          </a:xfrm>
        </p:spPr>
        <p:txBody>
          <a:bodyPr lIns="91440" tIns="45720" rIns="91440" bIns="45720" anchor="t"/>
          <a:lstStyle/>
          <a:p>
            <a:r>
              <a:rPr lang="sv-SE"/>
              <a:t>Betydelsen av personcentrering</a:t>
            </a:r>
          </a:p>
        </p:txBody>
      </p:sp>
      <p:graphicFrame>
        <p:nvGraphicFramePr>
          <p:cNvPr id="4" name="Diagram 4">
            <a:extLst>
              <a:ext uri="{FF2B5EF4-FFF2-40B4-BE49-F238E27FC236}">
                <a16:creationId xmlns:a16="http://schemas.microsoft.com/office/drawing/2014/main" id="{6E07D039-4819-3AAA-EA85-F660D17531EE}"/>
              </a:ext>
            </a:extLst>
          </p:cNvPr>
          <p:cNvGraphicFramePr/>
          <p:nvPr>
            <p:extLst>
              <p:ext uri="{D42A27DB-BD31-4B8C-83A1-F6EECF244321}">
                <p14:modId xmlns:p14="http://schemas.microsoft.com/office/powerpoint/2010/main" val="517622760"/>
              </p:ext>
            </p:extLst>
          </p:nvPr>
        </p:nvGraphicFramePr>
        <p:xfrm>
          <a:off x="497301" y="1522799"/>
          <a:ext cx="8911007" cy="4000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5466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B0EC2BB-DB60-1B5C-F6FD-0EA3F9CD0954}"/>
              </a:ext>
            </a:extLst>
          </p:cNvPr>
          <p:cNvSpPr>
            <a:spLocks noGrp="1"/>
          </p:cNvSpPr>
          <p:nvPr>
            <p:ph type="body" sz="quarter" idx="12"/>
          </p:nvPr>
        </p:nvSpPr>
        <p:spPr>
          <a:xfrm>
            <a:off x="1085519" y="861757"/>
            <a:ext cx="9289032" cy="792088"/>
          </a:xfrm>
        </p:spPr>
        <p:txBody>
          <a:bodyPr lIns="91440" tIns="45720" rIns="91440" bIns="45720" anchor="t"/>
          <a:lstStyle/>
          <a:p>
            <a:r>
              <a:rPr lang="sv-SE" sz="4400"/>
              <a:t>Vad är viktigt för dig?</a:t>
            </a:r>
          </a:p>
        </p:txBody>
      </p:sp>
      <p:graphicFrame>
        <p:nvGraphicFramePr>
          <p:cNvPr id="4" name="Diagram 4">
            <a:extLst>
              <a:ext uri="{FF2B5EF4-FFF2-40B4-BE49-F238E27FC236}">
                <a16:creationId xmlns:a16="http://schemas.microsoft.com/office/drawing/2014/main" id="{2DD3AF6C-F394-E3C3-6077-D02FA91FAF9C}"/>
              </a:ext>
            </a:extLst>
          </p:cNvPr>
          <p:cNvGraphicFramePr/>
          <p:nvPr>
            <p:extLst>
              <p:ext uri="{D42A27DB-BD31-4B8C-83A1-F6EECF244321}">
                <p14:modId xmlns:p14="http://schemas.microsoft.com/office/powerpoint/2010/main" val="966325652"/>
              </p:ext>
            </p:extLst>
          </p:nvPr>
        </p:nvGraphicFramePr>
        <p:xfrm>
          <a:off x="3759868" y="1597693"/>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Pratbubbla: oval 33">
            <a:extLst>
              <a:ext uri="{FF2B5EF4-FFF2-40B4-BE49-F238E27FC236}">
                <a16:creationId xmlns:a16="http://schemas.microsoft.com/office/drawing/2014/main" id="{1C3AF2C9-9500-4122-29F2-1413303D7220}"/>
              </a:ext>
            </a:extLst>
          </p:cNvPr>
          <p:cNvSpPr/>
          <p:nvPr/>
        </p:nvSpPr>
        <p:spPr bwMode="auto">
          <a:xfrm>
            <a:off x="8378044" y="4932708"/>
            <a:ext cx="3132847" cy="879516"/>
          </a:xfrm>
          <a:prstGeom prst="wedgeEllipseCallou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sv-SE" sz="1800">
                <a:solidFill>
                  <a:schemeClr val="tx2"/>
                </a:solidFill>
                <a:latin typeface="Helvetica LT Std"/>
              </a:rPr>
              <a:t>Och vad kan vi erbjuda...</a:t>
            </a:r>
            <a:endParaRPr lang="sv-SE" sz="1800" b="1" i="0" u="none" strike="noStrike" cap="none" normalizeH="0" baseline="0">
              <a:ln>
                <a:noFill/>
              </a:ln>
              <a:solidFill>
                <a:schemeClr val="tx2"/>
              </a:solidFill>
              <a:effectLst/>
              <a:latin typeface="Helvetica LT Std" pitchFamily="34" charset="0"/>
            </a:endParaRPr>
          </a:p>
        </p:txBody>
      </p:sp>
      <p:sp>
        <p:nvSpPr>
          <p:cNvPr id="22" name="Pratbubbla: oval 21">
            <a:extLst>
              <a:ext uri="{FF2B5EF4-FFF2-40B4-BE49-F238E27FC236}">
                <a16:creationId xmlns:a16="http://schemas.microsoft.com/office/drawing/2014/main" id="{D0B0D8AF-A42B-4F5F-6ED2-70B8FAF1FFE4}"/>
              </a:ext>
            </a:extLst>
          </p:cNvPr>
          <p:cNvSpPr/>
          <p:nvPr/>
        </p:nvSpPr>
        <p:spPr bwMode="auto">
          <a:xfrm>
            <a:off x="768482" y="4682187"/>
            <a:ext cx="3372929" cy="1015214"/>
          </a:xfrm>
          <a:prstGeom prst="wedgeEllipseCallou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sv-SE" sz="1800">
                <a:solidFill>
                  <a:schemeClr val="tx2"/>
                </a:solidFill>
                <a:latin typeface="Helvetica LT Std"/>
              </a:rPr>
              <a:t>Vad är det bästa för din hälsa?... </a:t>
            </a:r>
            <a:endParaRPr lang="sv-SE" sz="1800" b="1" i="0" u="none" strike="noStrike" cap="none" normalizeH="0" baseline="0">
              <a:ln>
                <a:noFill/>
              </a:ln>
              <a:solidFill>
                <a:schemeClr val="tx2"/>
              </a:solidFill>
              <a:effectLst/>
              <a:latin typeface="Helvetica LT Std" pitchFamily="34" charset="0"/>
            </a:endParaRPr>
          </a:p>
        </p:txBody>
      </p:sp>
    </p:spTree>
    <p:extLst>
      <p:ext uri="{BB962C8B-B14F-4D97-AF65-F5344CB8AC3E}">
        <p14:creationId xmlns:p14="http://schemas.microsoft.com/office/powerpoint/2010/main" val="1161387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42E5469-CC2A-42EA-A3FB-C8E617EFA51D}"/>
              </a:ext>
            </a:extLst>
          </p:cNvPr>
          <p:cNvSpPr>
            <a:spLocks noGrp="1"/>
          </p:cNvSpPr>
          <p:nvPr>
            <p:ph type="body" sz="quarter" idx="11"/>
          </p:nvPr>
        </p:nvSpPr>
        <p:spPr>
          <a:xfrm>
            <a:off x="1202939" y="579374"/>
            <a:ext cx="8925267" cy="5557537"/>
          </a:xfrm>
        </p:spPr>
        <p:txBody>
          <a:bodyPr lIns="91440" tIns="45720" rIns="91440" bIns="45720" anchor="t"/>
          <a:lstStyle/>
          <a:p>
            <a:endParaRPr lang="sv-SE" sz="4000" b="0">
              <a:solidFill>
                <a:srgbClr val="000000"/>
              </a:solidFill>
              <a:latin typeface="Helvetica LT Std"/>
            </a:endParaRPr>
          </a:p>
          <a:p>
            <a:r>
              <a:rPr lang="sv-SE" sz="4400" b="0">
                <a:solidFill>
                  <a:srgbClr val="000000"/>
                </a:solidFill>
                <a:latin typeface="Helvetica LT Std"/>
              </a:rPr>
              <a:t>Är det här något nytt?</a:t>
            </a:r>
            <a:endParaRPr lang="en-US" sz="4400" b="0">
              <a:ea typeface="+mn-lt"/>
              <a:cs typeface="+mn-lt"/>
            </a:endParaRPr>
          </a:p>
          <a:p>
            <a:endParaRPr lang="sv-SE" sz="4400" b="0">
              <a:ea typeface="+mn-lt"/>
              <a:cs typeface="+mn-lt"/>
            </a:endParaRPr>
          </a:p>
          <a:p>
            <a:r>
              <a:rPr lang="sv-SE" sz="4400" b="0">
                <a:solidFill>
                  <a:srgbClr val="000000"/>
                </a:solidFill>
                <a:latin typeface="Helvetica LT Std"/>
              </a:rPr>
              <a:t>Hur vet vi att vi jobbar personcentrerat?</a:t>
            </a:r>
            <a:endParaRPr lang="sv-SE" sz="4400"/>
          </a:p>
          <a:p>
            <a:endParaRPr lang="sv-SE" sz="2000">
              <a:solidFill>
                <a:srgbClr val="2E8BB7"/>
              </a:solidFill>
              <a:latin typeface="Helvetica LT Std"/>
            </a:endParaRPr>
          </a:p>
          <a:p>
            <a:pPr algn="l"/>
            <a:br>
              <a:rPr lang="sv-SE"/>
            </a:br>
            <a:endParaRPr lang="sv-SE"/>
          </a:p>
        </p:txBody>
      </p:sp>
    </p:spTree>
    <p:extLst>
      <p:ext uri="{BB962C8B-B14F-4D97-AF65-F5344CB8AC3E}">
        <p14:creationId xmlns:p14="http://schemas.microsoft.com/office/powerpoint/2010/main" val="1236083958"/>
      </p:ext>
    </p:extLst>
  </p:cSld>
  <p:clrMapOvr>
    <a:masterClrMapping/>
  </p:clrMapOvr>
</p:sld>
</file>

<file path=ppt/theme/theme1.xml><?xml version="1.0" encoding="utf-8"?>
<a:theme xmlns:a="http://schemas.openxmlformats.org/drawingml/2006/main" name="Presentationsmall LK">
  <a:themeElements>
    <a:clrScheme name="Luleå kommun">
      <a:dk1>
        <a:srgbClr val="000000"/>
      </a:dk1>
      <a:lt1>
        <a:srgbClr val="FFFFFF"/>
      </a:lt1>
      <a:dk2>
        <a:srgbClr val="000000"/>
      </a:dk2>
      <a:lt2>
        <a:srgbClr val="808080"/>
      </a:lt2>
      <a:accent1>
        <a:srgbClr val="005199"/>
      </a:accent1>
      <a:accent2>
        <a:srgbClr val="F7A941"/>
      </a:accent2>
      <a:accent3>
        <a:srgbClr val="2E8BB7"/>
      </a:accent3>
      <a:accent4>
        <a:srgbClr val="EA5153"/>
      </a:accent4>
      <a:accent5>
        <a:srgbClr val="00A8AB"/>
      </a:accent5>
      <a:accent6>
        <a:srgbClr val="9FD5D5"/>
      </a:accent6>
      <a:hlink>
        <a:srgbClr val="00518C"/>
      </a:hlink>
      <a:folHlink>
        <a:srgbClr val="2E8BB7"/>
      </a:folHlink>
    </a:clrScheme>
    <a:fontScheme name="Standardformgivning">
      <a:majorFont>
        <a:latin typeface="Helvetica LT Std"/>
        <a:ea typeface=""/>
        <a:cs typeface=""/>
      </a:majorFont>
      <a:minorFont>
        <a:latin typeface="Helvetica 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Helvetica LT St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Helvetica LT Std" pitchFamily="34" charset="0"/>
          </a:defRPr>
        </a:defPPr>
      </a:lstStyle>
    </a:lnDef>
  </a:objectDefaults>
  <a:extraClrSchemeLst>
    <a:extraClrScheme>
      <a:clrScheme name="Standardformgiv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formgiv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formgiv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formgiv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uleakommun_powerpoint_mall" id="{C7FA067A-64BC-2240-AC3F-CF5E728878BB}" vid="{2BB70E83-F477-564F-8A1D-98140791013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515B78CC17E7F4DBF2F6ED737DFA70B" ma:contentTypeVersion="5" ma:contentTypeDescription="Skapa ett nytt dokument." ma:contentTypeScope="" ma:versionID="7323d84aa582171ae8722c194253e0d3">
  <xsd:schema xmlns:xsd="http://www.w3.org/2001/XMLSchema" xmlns:xs="http://www.w3.org/2001/XMLSchema" xmlns:p="http://schemas.microsoft.com/office/2006/metadata/properties" xmlns:ns2="373f36f2-0e6d-4208-b84a-05d8b1ac36a4" xmlns:ns3="bdefcee3-c7fc-435a-b45d-9fbfedf3af2e" targetNamespace="http://schemas.microsoft.com/office/2006/metadata/properties" ma:root="true" ma:fieldsID="fce9a6d632520b6dd4b0e00ed69e5073" ns2:_="" ns3:_="">
    <xsd:import namespace="373f36f2-0e6d-4208-b84a-05d8b1ac36a4"/>
    <xsd:import namespace="bdefcee3-c7fc-435a-b45d-9fbfedf3af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3f36f2-0e6d-4208-b84a-05d8b1ac3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efcee3-c7fc-435a-b45d-9fbfedf3af2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63C5DF-627B-4A36-81F1-1712D2D53963}"/>
</file>

<file path=customXml/itemProps2.xml><?xml version="1.0" encoding="utf-8"?>
<ds:datastoreItem xmlns:ds="http://schemas.openxmlformats.org/officeDocument/2006/customXml" ds:itemID="{08D075C6-E476-493D-8B82-717A4BE97086}">
  <ds:schemaRefs>
    <ds:schemaRef ds:uri="http://schemas.microsoft.com/sharepoint/v3/contenttype/forms"/>
  </ds:schemaRefs>
</ds:datastoreItem>
</file>

<file path=customXml/itemProps3.xml><?xml version="1.0" encoding="utf-8"?>
<ds:datastoreItem xmlns:ds="http://schemas.openxmlformats.org/officeDocument/2006/customXml" ds:itemID="{BD35BCDF-E29A-445A-A147-F682E03A701E}">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c14d1637-86b5-457e-bc08-77084d68aa2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luleakommun_powerpoint_mall (1)</Template>
  <TotalTime>0</TotalTime>
  <Words>3862</Words>
  <Application>Microsoft Office PowerPoint</Application>
  <PresentationFormat>Bredbild</PresentationFormat>
  <Paragraphs>336</Paragraphs>
  <Slides>27</Slides>
  <Notes>25</Notes>
  <HiddenSlides>0</HiddenSlides>
  <MMClips>0</MMClips>
  <ScaleCrop>false</ScaleCrop>
  <HeadingPairs>
    <vt:vector size="8" baseType="variant">
      <vt:variant>
        <vt:lpstr>Använt teckensnitt</vt:lpstr>
      </vt:variant>
      <vt:variant>
        <vt:i4>5</vt:i4>
      </vt:variant>
      <vt:variant>
        <vt:lpstr>Tema</vt:lpstr>
      </vt:variant>
      <vt:variant>
        <vt:i4>1</vt:i4>
      </vt:variant>
      <vt:variant>
        <vt:lpstr>Serverprogram för OLE-inbäddning</vt:lpstr>
      </vt:variant>
      <vt:variant>
        <vt:i4>1</vt:i4>
      </vt:variant>
      <vt:variant>
        <vt:lpstr>Bildrubriker</vt:lpstr>
      </vt:variant>
      <vt:variant>
        <vt:i4>27</vt:i4>
      </vt:variant>
    </vt:vector>
  </HeadingPairs>
  <TitlesOfParts>
    <vt:vector size="34" baseType="lpstr">
      <vt:lpstr>Arial</vt:lpstr>
      <vt:lpstr>Arial,Sans-Serif</vt:lpstr>
      <vt:lpstr>Calibri</vt:lpstr>
      <vt:lpstr>Helvetica LT Std</vt:lpstr>
      <vt:lpstr>Wingdings</vt:lpstr>
      <vt:lpstr>Presentationsmall LK</vt:lpstr>
      <vt:lpstr>Acrobat Document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Jenny Törnqvist</dc:creator>
  <cp:keywords/>
  <dc:description/>
  <cp:lastModifiedBy>Jenny Törnqvist</cp:lastModifiedBy>
  <cp:revision>1</cp:revision>
  <dcterms:created xsi:type="dcterms:W3CDTF">2022-04-22T08:32:03Z</dcterms:created>
  <dcterms:modified xsi:type="dcterms:W3CDTF">2022-09-20T05:49:58Z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0x0101008515B78CC17E7F4DBF2F6ED737DFA70B</vt:lpwstr>
  </property>
</Properties>
</file>